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83" r:id="rId5"/>
  </p:sldIdLst>
  <p:sldSz cx="10693400" cy="7556500"/>
  <p:notesSz cx="7104063" cy="10234613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1" panose="020B0604020202020204" charset="0"/>
      <p:regular r:id="rId11"/>
    </p:embeddedFont>
    <p:embeddedFont>
      <p:font typeface="Roboto 2" panose="020B0604020202020204" charset="0"/>
      <p:regular r:id="rId12"/>
    </p:embeddedFont>
    <p:embeddedFont>
      <p:font typeface="Roboto 3" panose="020B0604020202020204" charset="0"/>
      <p:regular r:id="rId13"/>
    </p:embeddedFont>
    <p:embeddedFont>
      <p:font typeface="Roboto 4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FE4AA7-AE21-2627-6DCA-D6E0D806B5FF}" name="Megan Field" initials="MF" userId="S::mfield@fi.co.uk::c4f5bd0e-a08a-4c83-ba65-716064c0e0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B"/>
    <a:srgbClr val="29B554"/>
    <a:srgbClr val="3A9DB8"/>
    <a:srgbClr val="6A92C5"/>
    <a:srgbClr val="CEDDF0"/>
    <a:srgbClr val="E9EDF4"/>
    <a:srgbClr val="D3EAED"/>
    <a:srgbClr val="B3E9C4"/>
    <a:srgbClr val="DDF0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247" autoAdjust="0"/>
  </p:normalViewPr>
  <p:slideViewPr>
    <p:cSldViewPr>
      <p:cViewPr varScale="1">
        <p:scale>
          <a:sx n="97" d="100"/>
          <a:sy n="97" d="100"/>
        </p:scale>
        <p:origin x="16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Sinclair" userId="57064190-fb71-4956-9a78-fdc1b79c0c7b" providerId="ADAL" clId="{3C6B7FE4-86D2-4805-B618-77DA41715FAA}"/>
    <pc:docChg chg="delSld modSld">
      <pc:chgData name="Cameron Sinclair" userId="57064190-fb71-4956-9a78-fdc1b79c0c7b" providerId="ADAL" clId="{3C6B7FE4-86D2-4805-B618-77DA41715FAA}" dt="2026-04-23T14:03:32.752" v="43" actId="20577"/>
      <pc:docMkLst>
        <pc:docMk/>
      </pc:docMkLst>
      <pc:sldChg chg="del">
        <pc:chgData name="Cameron Sinclair" userId="57064190-fb71-4956-9a78-fdc1b79c0c7b" providerId="ADAL" clId="{3C6B7FE4-86D2-4805-B618-77DA41715FAA}" dt="2026-03-30T14:44:46.634" v="15" actId="47"/>
        <pc:sldMkLst>
          <pc:docMk/>
          <pc:sldMk cId="0" sldId="256"/>
        </pc:sldMkLst>
      </pc:sldChg>
      <pc:sldChg chg="del">
        <pc:chgData name="Cameron Sinclair" userId="57064190-fb71-4956-9a78-fdc1b79c0c7b" providerId="ADAL" clId="{3C6B7FE4-86D2-4805-B618-77DA41715FAA}" dt="2026-03-30T14:44:29.558" v="1" actId="2696"/>
        <pc:sldMkLst>
          <pc:docMk/>
          <pc:sldMk cId="2313999179" sldId="261"/>
        </pc:sldMkLst>
      </pc:sldChg>
      <pc:sldChg chg="del">
        <pc:chgData name="Cameron Sinclair" userId="57064190-fb71-4956-9a78-fdc1b79c0c7b" providerId="ADAL" clId="{3C6B7FE4-86D2-4805-B618-77DA41715FAA}" dt="2026-03-30T14:44:39.214" v="4" actId="47"/>
        <pc:sldMkLst>
          <pc:docMk/>
          <pc:sldMk cId="1612920718" sldId="262"/>
        </pc:sldMkLst>
      </pc:sldChg>
      <pc:sldChg chg="del">
        <pc:chgData name="Cameron Sinclair" userId="57064190-fb71-4956-9a78-fdc1b79c0c7b" providerId="ADAL" clId="{3C6B7FE4-86D2-4805-B618-77DA41715FAA}" dt="2026-03-30T14:44:35.674" v="2" actId="2696"/>
        <pc:sldMkLst>
          <pc:docMk/>
          <pc:sldMk cId="2729703023" sldId="263"/>
        </pc:sldMkLst>
      </pc:sldChg>
      <pc:sldChg chg="del">
        <pc:chgData name="Cameron Sinclair" userId="57064190-fb71-4956-9a78-fdc1b79c0c7b" providerId="ADAL" clId="{3C6B7FE4-86D2-4805-B618-77DA41715FAA}" dt="2026-03-30T14:44:50.543" v="18" actId="47"/>
        <pc:sldMkLst>
          <pc:docMk/>
          <pc:sldMk cId="585219830" sldId="264"/>
        </pc:sldMkLst>
      </pc:sldChg>
      <pc:sldChg chg="del">
        <pc:chgData name="Cameron Sinclair" userId="57064190-fb71-4956-9a78-fdc1b79c0c7b" providerId="ADAL" clId="{3C6B7FE4-86D2-4805-B618-77DA41715FAA}" dt="2026-03-30T14:44:42.673" v="9" actId="47"/>
        <pc:sldMkLst>
          <pc:docMk/>
          <pc:sldMk cId="187969733" sldId="265"/>
        </pc:sldMkLst>
      </pc:sldChg>
      <pc:sldChg chg="del">
        <pc:chgData name="Cameron Sinclair" userId="57064190-fb71-4956-9a78-fdc1b79c0c7b" providerId="ADAL" clId="{3C6B7FE4-86D2-4805-B618-77DA41715FAA}" dt="2026-03-30T14:44:43.252" v="10" actId="47"/>
        <pc:sldMkLst>
          <pc:docMk/>
          <pc:sldMk cId="4065656708" sldId="266"/>
        </pc:sldMkLst>
      </pc:sldChg>
      <pc:sldChg chg="del">
        <pc:chgData name="Cameron Sinclair" userId="57064190-fb71-4956-9a78-fdc1b79c0c7b" providerId="ADAL" clId="{3C6B7FE4-86D2-4805-B618-77DA41715FAA}" dt="2026-03-30T14:44:43.591" v="11" actId="47"/>
        <pc:sldMkLst>
          <pc:docMk/>
          <pc:sldMk cId="1137351392" sldId="267"/>
        </pc:sldMkLst>
      </pc:sldChg>
      <pc:sldChg chg="del">
        <pc:chgData name="Cameron Sinclair" userId="57064190-fb71-4956-9a78-fdc1b79c0c7b" providerId="ADAL" clId="{3C6B7FE4-86D2-4805-B618-77DA41715FAA}" dt="2026-03-30T14:44:53.075" v="21" actId="47"/>
        <pc:sldMkLst>
          <pc:docMk/>
          <pc:sldMk cId="2366840466" sldId="268"/>
        </pc:sldMkLst>
      </pc:sldChg>
      <pc:sldChg chg="del">
        <pc:chgData name="Cameron Sinclair" userId="57064190-fb71-4956-9a78-fdc1b79c0c7b" providerId="ADAL" clId="{3C6B7FE4-86D2-4805-B618-77DA41715FAA}" dt="2026-03-30T14:44:53.887" v="22" actId="47"/>
        <pc:sldMkLst>
          <pc:docMk/>
          <pc:sldMk cId="1964796377" sldId="269"/>
        </pc:sldMkLst>
      </pc:sldChg>
      <pc:sldChg chg="del">
        <pc:chgData name="Cameron Sinclair" userId="57064190-fb71-4956-9a78-fdc1b79c0c7b" providerId="ADAL" clId="{3C6B7FE4-86D2-4805-B618-77DA41715FAA}" dt="2026-03-30T14:44:28.154" v="0" actId="2696"/>
        <pc:sldMkLst>
          <pc:docMk/>
          <pc:sldMk cId="887800279" sldId="270"/>
        </pc:sldMkLst>
      </pc:sldChg>
      <pc:sldChg chg="del">
        <pc:chgData name="Cameron Sinclair" userId="57064190-fb71-4956-9a78-fdc1b79c0c7b" providerId="ADAL" clId="{3C6B7FE4-86D2-4805-B618-77DA41715FAA}" dt="2026-03-30T14:44:39.875" v="5" actId="47"/>
        <pc:sldMkLst>
          <pc:docMk/>
          <pc:sldMk cId="3350650575" sldId="271"/>
        </pc:sldMkLst>
      </pc:sldChg>
      <pc:sldChg chg="del">
        <pc:chgData name="Cameron Sinclair" userId="57064190-fb71-4956-9a78-fdc1b79c0c7b" providerId="ADAL" clId="{3C6B7FE4-86D2-4805-B618-77DA41715FAA}" dt="2026-03-30T14:44:41.027" v="7" actId="47"/>
        <pc:sldMkLst>
          <pc:docMk/>
          <pc:sldMk cId="1334858269" sldId="273"/>
        </pc:sldMkLst>
      </pc:sldChg>
      <pc:sldChg chg="del">
        <pc:chgData name="Cameron Sinclair" userId="57064190-fb71-4956-9a78-fdc1b79c0c7b" providerId="ADAL" clId="{3C6B7FE4-86D2-4805-B618-77DA41715FAA}" dt="2026-03-30T14:44:42.143" v="8" actId="47"/>
        <pc:sldMkLst>
          <pc:docMk/>
          <pc:sldMk cId="2810887984" sldId="274"/>
        </pc:sldMkLst>
      </pc:sldChg>
      <pc:sldChg chg="del">
        <pc:chgData name="Cameron Sinclair" userId="57064190-fb71-4956-9a78-fdc1b79c0c7b" providerId="ADAL" clId="{3C6B7FE4-86D2-4805-B618-77DA41715FAA}" dt="2026-03-30T14:44:44.184" v="12" actId="47"/>
        <pc:sldMkLst>
          <pc:docMk/>
          <pc:sldMk cId="508945663" sldId="275"/>
        </pc:sldMkLst>
      </pc:sldChg>
      <pc:sldChg chg="del">
        <pc:chgData name="Cameron Sinclair" userId="57064190-fb71-4956-9a78-fdc1b79c0c7b" providerId="ADAL" clId="{3C6B7FE4-86D2-4805-B618-77DA41715FAA}" dt="2026-03-30T14:44:44.623" v="13" actId="47"/>
        <pc:sldMkLst>
          <pc:docMk/>
          <pc:sldMk cId="1195836673" sldId="276"/>
        </pc:sldMkLst>
      </pc:sldChg>
      <pc:sldChg chg="del">
        <pc:chgData name="Cameron Sinclair" userId="57064190-fb71-4956-9a78-fdc1b79c0c7b" providerId="ADAL" clId="{3C6B7FE4-86D2-4805-B618-77DA41715FAA}" dt="2026-03-30T14:44:45.183" v="14" actId="47"/>
        <pc:sldMkLst>
          <pc:docMk/>
          <pc:sldMk cId="453187261" sldId="277"/>
        </pc:sldMkLst>
      </pc:sldChg>
      <pc:sldChg chg="del">
        <pc:chgData name="Cameron Sinclair" userId="57064190-fb71-4956-9a78-fdc1b79c0c7b" providerId="ADAL" clId="{3C6B7FE4-86D2-4805-B618-77DA41715FAA}" dt="2026-03-30T14:44:51.387" v="19" actId="47"/>
        <pc:sldMkLst>
          <pc:docMk/>
          <pc:sldMk cId="3089083187" sldId="278"/>
        </pc:sldMkLst>
      </pc:sldChg>
      <pc:sldChg chg="del">
        <pc:chgData name="Cameron Sinclair" userId="57064190-fb71-4956-9a78-fdc1b79c0c7b" providerId="ADAL" clId="{3C6B7FE4-86D2-4805-B618-77DA41715FAA}" dt="2026-03-30T14:44:52.234" v="20" actId="47"/>
        <pc:sldMkLst>
          <pc:docMk/>
          <pc:sldMk cId="2177925933" sldId="279"/>
        </pc:sldMkLst>
      </pc:sldChg>
      <pc:sldChg chg="del">
        <pc:chgData name="Cameron Sinclair" userId="57064190-fb71-4956-9a78-fdc1b79c0c7b" providerId="ADAL" clId="{3C6B7FE4-86D2-4805-B618-77DA41715FAA}" dt="2026-03-30T14:44:54.927" v="23" actId="47"/>
        <pc:sldMkLst>
          <pc:docMk/>
          <pc:sldMk cId="1334045415" sldId="280"/>
        </pc:sldMkLst>
      </pc:sldChg>
      <pc:sldChg chg="del">
        <pc:chgData name="Cameron Sinclair" userId="57064190-fb71-4956-9a78-fdc1b79c0c7b" providerId="ADAL" clId="{3C6B7FE4-86D2-4805-B618-77DA41715FAA}" dt="2026-03-30T14:44:56.025" v="24" actId="47"/>
        <pc:sldMkLst>
          <pc:docMk/>
          <pc:sldMk cId="2640836575" sldId="281"/>
        </pc:sldMkLst>
      </pc:sldChg>
      <pc:sldChg chg="del">
        <pc:chgData name="Cameron Sinclair" userId="57064190-fb71-4956-9a78-fdc1b79c0c7b" providerId="ADAL" clId="{3C6B7FE4-86D2-4805-B618-77DA41715FAA}" dt="2026-03-30T14:44:49.336" v="17" actId="47"/>
        <pc:sldMkLst>
          <pc:docMk/>
          <pc:sldMk cId="1354085401" sldId="282"/>
        </pc:sldMkLst>
      </pc:sldChg>
      <pc:sldChg chg="modSp mod">
        <pc:chgData name="Cameron Sinclair" userId="57064190-fb71-4956-9a78-fdc1b79c0c7b" providerId="ADAL" clId="{3C6B7FE4-86D2-4805-B618-77DA41715FAA}" dt="2026-04-23T14:03:32.752" v="43" actId="20577"/>
        <pc:sldMkLst>
          <pc:docMk/>
          <pc:sldMk cId="963275003" sldId="283"/>
        </pc:sldMkLst>
        <pc:graphicFrameChg chg="modGraphic">
          <ac:chgData name="Cameron Sinclair" userId="57064190-fb71-4956-9a78-fdc1b79c0c7b" providerId="ADAL" clId="{3C6B7FE4-86D2-4805-B618-77DA41715FAA}" dt="2026-04-23T14:03:32.752" v="43" actId="20577"/>
          <ac:graphicFrameMkLst>
            <pc:docMk/>
            <pc:sldMk cId="963275003" sldId="283"/>
            <ac:graphicFrameMk id="44" creationId="{0A975C21-224E-83AD-2998-54283CB8993B}"/>
          </ac:graphicFrameMkLst>
        </pc:graphicFrameChg>
      </pc:sldChg>
      <pc:sldChg chg="del">
        <pc:chgData name="Cameron Sinclair" userId="57064190-fb71-4956-9a78-fdc1b79c0c7b" providerId="ADAL" clId="{3C6B7FE4-86D2-4805-B618-77DA41715FAA}" dt="2026-03-30T14:44:58.607" v="25" actId="47"/>
        <pc:sldMkLst>
          <pc:docMk/>
          <pc:sldMk cId="4113466505" sldId="284"/>
        </pc:sldMkLst>
      </pc:sldChg>
      <pc:sldChg chg="del">
        <pc:chgData name="Cameron Sinclair" userId="57064190-fb71-4956-9a78-fdc1b79c0c7b" providerId="ADAL" clId="{3C6B7FE4-86D2-4805-B618-77DA41715FAA}" dt="2026-03-30T14:44:47.873" v="16" actId="47"/>
        <pc:sldMkLst>
          <pc:docMk/>
          <pc:sldMk cId="1929623443" sldId="285"/>
        </pc:sldMkLst>
      </pc:sldChg>
      <pc:sldChg chg="del">
        <pc:chgData name="Cameron Sinclair" userId="57064190-fb71-4956-9a78-fdc1b79c0c7b" providerId="ADAL" clId="{3C6B7FE4-86D2-4805-B618-77DA41715FAA}" dt="2026-03-30T14:44:38.033" v="3" actId="2696"/>
        <pc:sldMkLst>
          <pc:docMk/>
          <pc:sldMk cId="964516712" sldId="286"/>
        </pc:sldMkLst>
      </pc:sldChg>
      <pc:sldChg chg="del">
        <pc:chgData name="Cameron Sinclair" userId="57064190-fb71-4956-9a78-fdc1b79c0c7b" providerId="ADAL" clId="{3C6B7FE4-86D2-4805-B618-77DA41715FAA}" dt="2026-03-30T14:44:40.505" v="6" actId="47"/>
        <pc:sldMkLst>
          <pc:docMk/>
          <pc:sldMk cId="208380839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285B817-DA12-4402-8015-C63AD57A4979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79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291B8DE-2614-4E01-8FC1-A29B26BF2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C86FB-B637-D556-B05B-7F566EA91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3B0A7C-F34D-4235-45DE-4541E49C1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F978D-88A1-565F-0FC8-5698C3E1C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0A167-28DC-ECB8-9A0D-D89953177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B8DE-2614-4E01-8FC1-A29B26BF2E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5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irstintuition.co.uk/apprenticeship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hyperlink" Target="https://www.firstintuition.co.uk/ways-to-study/online-cours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www.firstintuition.co.uk/classroom-courses/" TargetMode="External"/><Relationship Id="rId5" Type="http://schemas.openxmlformats.org/officeDocument/2006/relationships/image" Target="../media/image3.svg"/><Relationship Id="rId10" Type="http://schemas.openxmlformats.org/officeDocument/2006/relationships/hyperlink" Target="https://www.firstintuition.co.uk/wp-content/uploads/2022/09/ICAEW-Booking-Form-2022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hyperlink" Target="https://www.firstintuition.co.uk/book-now/?fwp_provider=icaew&amp;fwp_level=advanced-level&amp;fwp_study_centre=sheffiel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EA95-122A-8294-50BF-13A28E169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D1B473C-C94F-61D0-DE2C-DD94E9E20456}"/>
              </a:ext>
            </a:extLst>
          </p:cNvPr>
          <p:cNvGrpSpPr/>
          <p:nvPr/>
        </p:nvGrpSpPr>
        <p:grpSpPr>
          <a:xfrm>
            <a:off x="7049862" y="3138706"/>
            <a:ext cx="734826" cy="1476853"/>
            <a:chOff x="5831124" y="3221970"/>
            <a:chExt cx="685872" cy="16353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BE3C8F-8A27-60D2-F5AF-C0510CDC91C7}"/>
                </a:ext>
              </a:extLst>
            </p:cNvPr>
            <p:cNvSpPr/>
            <p:nvPr/>
          </p:nvSpPr>
          <p:spPr>
            <a:xfrm>
              <a:off x="5831124" y="3221970"/>
              <a:ext cx="685872" cy="1633351"/>
            </a:xfrm>
            <a:prstGeom prst="rect">
              <a:avLst/>
            </a:prstGeom>
            <a:solidFill>
              <a:srgbClr val="6A92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70518C6D-460F-5DC1-B7FD-D576DEDE77C8}"/>
                </a:ext>
              </a:extLst>
            </p:cNvPr>
            <p:cNvSpPr txBox="1"/>
            <p:nvPr/>
          </p:nvSpPr>
          <p:spPr>
            <a:xfrm rot="16200000">
              <a:off x="5536894" y="3915041"/>
              <a:ext cx="1626285" cy="258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Revision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67DA814-E70F-11E5-2E44-D29609E4D062}"/>
              </a:ext>
            </a:extLst>
          </p:cNvPr>
          <p:cNvGrpSpPr>
            <a:grpSpLocks/>
          </p:cNvGrpSpPr>
          <p:nvPr/>
        </p:nvGrpSpPr>
        <p:grpSpPr>
          <a:xfrm>
            <a:off x="9232900" y="1487626"/>
            <a:ext cx="685800" cy="1502307"/>
            <a:chOff x="7752407" y="1369745"/>
            <a:chExt cx="734827" cy="1613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40577E-655F-5938-53CF-46C60ABB9AB5}"/>
                </a:ext>
              </a:extLst>
            </p:cNvPr>
            <p:cNvSpPr>
              <a:spLocks/>
            </p:cNvSpPr>
            <p:nvPr/>
          </p:nvSpPr>
          <p:spPr>
            <a:xfrm>
              <a:off x="7752407" y="1388362"/>
              <a:ext cx="734827" cy="1579363"/>
            </a:xfrm>
            <a:prstGeom prst="rect">
              <a:avLst/>
            </a:prstGeom>
            <a:solidFill>
              <a:srgbClr val="29B554"/>
            </a:solidFill>
            <a:ln>
              <a:solidFill>
                <a:srgbClr val="29B5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4">
              <a:extLst>
                <a:ext uri="{FF2B5EF4-FFF2-40B4-BE49-F238E27FC236}">
                  <a16:creationId xmlns:a16="http://schemas.microsoft.com/office/drawing/2014/main" id="{B9A6D98D-A04E-4239-64E7-C57D8A2AA8E5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503555" y="2047835"/>
              <a:ext cx="1613943" cy="257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14"/>
                </a:lnSpc>
              </a:pPr>
              <a:r>
                <a:rPr lang="en-US" sz="1600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Tuition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9AAB7B1C-B0FB-73E7-B6AD-0B7397875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8580" y="274682"/>
            <a:ext cx="2054874" cy="681533"/>
          </a:xfrm>
          <a:custGeom>
            <a:avLst/>
            <a:gdLst/>
            <a:ahLst/>
            <a:cxnLst/>
            <a:rect l="l" t="t" r="r" b="b"/>
            <a:pathLst>
              <a:path w="2054874" h="681533">
                <a:moveTo>
                  <a:pt x="0" y="0"/>
                </a:moveTo>
                <a:lnTo>
                  <a:pt x="2054874" y="0"/>
                </a:lnTo>
                <a:lnTo>
                  <a:pt x="2054874" y="681533"/>
                </a:lnTo>
                <a:lnTo>
                  <a:pt x="0" y="681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426B825-A9A4-2E0D-48A7-D90EF22A28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950153"/>
            <a:ext cx="10692000" cy="606348"/>
            <a:chOff x="0" y="0"/>
            <a:chExt cx="3876604" cy="253308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F292170-5F15-E2D1-DEA3-B22ACAF26C8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76604" cy="253308"/>
            </a:xfrm>
            <a:custGeom>
              <a:avLst/>
              <a:gdLst/>
              <a:ahLst/>
              <a:cxnLst/>
              <a:rect l="l" t="t" r="r" b="b"/>
              <a:pathLst>
                <a:path w="3876604" h="253308">
                  <a:moveTo>
                    <a:pt x="0" y="0"/>
                  </a:moveTo>
                  <a:lnTo>
                    <a:pt x="3876604" y="0"/>
                  </a:lnTo>
                  <a:lnTo>
                    <a:pt x="3876604" y="253308"/>
                  </a:lnTo>
                  <a:lnTo>
                    <a:pt x="0" y="253308"/>
                  </a:lnTo>
                  <a:close/>
                </a:path>
              </a:pathLst>
            </a:custGeom>
            <a:gradFill rotWithShape="1">
              <a:gsLst>
                <a:gs pos="0">
                  <a:srgbClr val="6A92C5">
                    <a:alpha val="51000"/>
                  </a:srgbClr>
                </a:gs>
                <a:gs pos="100000">
                  <a:srgbClr val="25B14B">
                    <a:alpha val="5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48DAAA7-0A23-54A9-4DE9-560BF4B45C5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3876604" cy="243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7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5A44E81-2D13-F0EC-0399-0DE3D29104F8}"/>
              </a:ext>
            </a:extLst>
          </p:cNvPr>
          <p:cNvGrpSpPr>
            <a:grpSpLocks/>
          </p:cNvGrpSpPr>
          <p:nvPr/>
        </p:nvGrpSpPr>
        <p:grpSpPr>
          <a:xfrm>
            <a:off x="487661" y="7075340"/>
            <a:ext cx="9716676" cy="348389"/>
            <a:chOff x="0" y="0"/>
            <a:chExt cx="12955569" cy="464518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DD68923-4211-01ED-61D5-27C6BF92C75C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8" y="0"/>
                  </a:lnTo>
                  <a:lnTo>
                    <a:pt x="464518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03DA5B9-BF51-F5AB-A078-EA2531113B20}"/>
                </a:ext>
              </a:extLst>
            </p:cNvPr>
            <p:cNvSpPr txBox="1">
              <a:spLocks/>
            </p:cNvSpPr>
            <p:nvPr/>
          </p:nvSpPr>
          <p:spPr>
            <a:xfrm>
              <a:off x="648631" y="99333"/>
              <a:ext cx="1461288" cy="253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1150" dirty="0">
                  <a:solidFill>
                    <a:srgbClr val="000000"/>
                  </a:solidFill>
                  <a:latin typeface="Roboto 2"/>
                  <a:ea typeface="Roboto 2"/>
                  <a:cs typeface="Roboto 2"/>
                  <a:sym typeface="Roboto 2"/>
                </a:rPr>
                <a:t>0113 467 7770</a:t>
              </a: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07EACF8-F8AC-39B8-668C-7FF49197E3D8}"/>
                </a:ext>
              </a:extLst>
            </p:cNvPr>
            <p:cNvSpPr>
              <a:spLocks/>
            </p:cNvSpPr>
            <p:nvPr/>
          </p:nvSpPr>
          <p:spPr>
            <a:xfrm>
              <a:off x="3819242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9" y="0"/>
                  </a:lnTo>
                  <a:lnTo>
                    <a:pt x="464519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4010BEB-5858-BD79-7C43-B1447E3DD07D}"/>
                </a:ext>
              </a:extLst>
            </p:cNvPr>
            <p:cNvSpPr txBox="1">
              <a:spLocks/>
            </p:cNvSpPr>
            <p:nvPr/>
          </p:nvSpPr>
          <p:spPr>
            <a:xfrm>
              <a:off x="4461560" y="121718"/>
              <a:ext cx="1915559" cy="253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Roboto 2"/>
                  <a:ea typeface="Roboto 2"/>
                  <a:cs typeface="Roboto 2"/>
                  <a:sym typeface="Roboto 2"/>
                </a:rPr>
                <a:t>Sheffield@fi.co.uk</a:t>
              </a: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F97414B-4DC5-AF2D-4F4F-77E2BC214B1C}"/>
                </a:ext>
              </a:extLst>
            </p:cNvPr>
            <p:cNvSpPr>
              <a:spLocks/>
            </p:cNvSpPr>
            <p:nvPr/>
          </p:nvSpPr>
          <p:spPr>
            <a:xfrm>
              <a:off x="7846435" y="0"/>
              <a:ext cx="464518" cy="464518"/>
            </a:xfrm>
            <a:custGeom>
              <a:avLst/>
              <a:gdLst/>
              <a:ahLst/>
              <a:cxnLst/>
              <a:rect l="l" t="t" r="r" b="b"/>
              <a:pathLst>
                <a:path w="464518" h="464518">
                  <a:moveTo>
                    <a:pt x="0" y="0"/>
                  </a:moveTo>
                  <a:lnTo>
                    <a:pt x="464518" y="0"/>
                  </a:lnTo>
                  <a:lnTo>
                    <a:pt x="464518" y="464518"/>
                  </a:lnTo>
                  <a:lnTo>
                    <a:pt x="0" y="464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2471178-F724-2563-B405-97AE9C48591A}"/>
                </a:ext>
              </a:extLst>
            </p:cNvPr>
            <p:cNvSpPr txBox="1">
              <a:spLocks/>
            </p:cNvSpPr>
            <p:nvPr/>
          </p:nvSpPr>
          <p:spPr>
            <a:xfrm>
              <a:off x="8503357" y="99333"/>
              <a:ext cx="4452212" cy="25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GB" sz="1200" dirty="0">
                  <a:latin typeface="Roboto 2" panose="020B0604020202020204" charset="0"/>
                  <a:ea typeface="Roboto 2" panose="020B0604020202020204" charset="0"/>
                </a:rPr>
                <a:t>18 Hawley Street, Sheffield, S1 4WP</a:t>
              </a:r>
              <a:endParaRPr lang="en-US" sz="1100" dirty="0">
                <a:solidFill>
                  <a:srgbClr val="000000"/>
                </a:solidFill>
                <a:latin typeface="Roboto 2" panose="020B0604020202020204" charset="0"/>
                <a:ea typeface="Roboto 2" panose="020B0604020202020204" charset="0"/>
                <a:cs typeface="Roboto 2"/>
                <a:sym typeface="Roboto 2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5009A11-16A5-8CC1-6760-EC1A68AF435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1750"/>
            <a:ext cx="10693400" cy="167112"/>
            <a:chOff x="0" y="0"/>
            <a:chExt cx="3876604" cy="462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CB2C862-3632-7604-C454-2D76EAC235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76604" cy="46234"/>
            </a:xfrm>
            <a:custGeom>
              <a:avLst/>
              <a:gdLst/>
              <a:ahLst/>
              <a:cxnLst/>
              <a:rect l="l" t="t" r="r" b="b"/>
              <a:pathLst>
                <a:path w="3876604" h="46234">
                  <a:moveTo>
                    <a:pt x="0" y="0"/>
                  </a:moveTo>
                  <a:lnTo>
                    <a:pt x="3876604" y="0"/>
                  </a:lnTo>
                  <a:lnTo>
                    <a:pt x="3876604" y="46234"/>
                  </a:lnTo>
                  <a:lnTo>
                    <a:pt x="0" y="46234"/>
                  </a:lnTo>
                  <a:close/>
                </a:path>
              </a:pathLst>
            </a:custGeom>
            <a:gradFill rotWithShape="1">
              <a:gsLst>
                <a:gs pos="0">
                  <a:srgbClr val="6A92C5">
                    <a:alpha val="51000"/>
                  </a:srgbClr>
                </a:gs>
                <a:gs pos="100000">
                  <a:srgbClr val="25B14B">
                    <a:alpha val="51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8335A22-1761-4C97-15AB-DCB294C745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3876604" cy="36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7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3A2B57F2-CB0B-40D9-5BDC-C2AA20917A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46" y="446747"/>
            <a:ext cx="1949854" cy="55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1"/>
              </a:lnSpc>
            </a:pPr>
            <a:r>
              <a:rPr lang="en-US" sz="5123" spc="-56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ICAEW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C91D9AEC-7DD2-F492-A1C3-FB1B725B10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2746" y="1022275"/>
            <a:ext cx="903829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7"/>
              </a:lnSpc>
            </a:pPr>
            <a:r>
              <a:rPr lang="en-US" sz="1597" spc="118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July 2026 Exam Sitting - Advanced Level courses – Sheffield 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0A975C21-224E-83AD-2998-54283CB89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19506"/>
              </p:ext>
            </p:extLst>
          </p:nvPr>
        </p:nvGraphicFramePr>
        <p:xfrm>
          <a:off x="356098" y="1488833"/>
          <a:ext cx="9252656" cy="151091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02292">
                  <a:extLst>
                    <a:ext uri="{9D8B030D-6E8A-4147-A177-3AD203B41FA5}">
                      <a16:colId xmlns:a16="http://schemas.microsoft.com/office/drawing/2014/main" val="954559498"/>
                    </a:ext>
                  </a:extLst>
                </a:gridCol>
                <a:gridCol w="970442">
                  <a:extLst>
                    <a:ext uri="{9D8B030D-6E8A-4147-A177-3AD203B41FA5}">
                      <a16:colId xmlns:a16="http://schemas.microsoft.com/office/drawing/2014/main" val="98099891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913101511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13665127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401850108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4106750914"/>
                    </a:ext>
                  </a:extLst>
                </a:gridCol>
                <a:gridCol w="781727">
                  <a:extLst>
                    <a:ext uri="{9D8B030D-6E8A-4147-A177-3AD203B41FA5}">
                      <a16:colId xmlns:a16="http://schemas.microsoft.com/office/drawing/2014/main" val="3151186012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1109512099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640184485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2907569558"/>
                    </a:ext>
                  </a:extLst>
                </a:gridCol>
                <a:gridCol w="538642">
                  <a:extLst>
                    <a:ext uri="{9D8B030D-6E8A-4147-A177-3AD203B41FA5}">
                      <a16:colId xmlns:a16="http://schemas.microsoft.com/office/drawing/2014/main" val="1061320465"/>
                    </a:ext>
                  </a:extLst>
                </a:gridCol>
              </a:tblGrid>
              <a:tr h="389332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Module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 Type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1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2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3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4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5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7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8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Prices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B5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2589"/>
                  </a:ext>
                </a:extLst>
              </a:tr>
              <a:tr h="376085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Corporate Reporting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08/06/2026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09/06/2026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£1779.4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73658"/>
                  </a:ext>
                </a:extLst>
              </a:tr>
              <a:tr h="364495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Strategic Business Management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24/04/2026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£1369.4</a:t>
                      </a:r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540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Case Study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21/05/2026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£755.4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98453"/>
                  </a:ext>
                </a:extLst>
              </a:tr>
            </a:tbl>
          </a:graphicData>
        </a:graphic>
      </p:graphicFrame>
      <p:sp>
        <p:nvSpPr>
          <p:cNvPr id="34" name="TextBox 40">
            <a:extLst>
              <a:ext uri="{FF2B5EF4-FFF2-40B4-BE49-F238E27FC236}">
                <a16:creationId xmlns:a16="http://schemas.microsoft.com/office/drawing/2014/main" id="{02DACA44-BCD8-BAC8-11B3-1463A02603D8}"/>
              </a:ext>
            </a:extLst>
          </p:cNvPr>
          <p:cNvSpPr txBox="1">
            <a:spLocks/>
          </p:cNvSpPr>
          <p:nvPr/>
        </p:nvSpPr>
        <p:spPr>
          <a:xfrm>
            <a:off x="4984872" y="5869546"/>
            <a:ext cx="1904316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Apprenticeships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DF1246BD-050C-6A23-7C97-BD7589D42285}"/>
              </a:ext>
            </a:extLst>
          </p:cNvPr>
          <p:cNvSpPr txBox="1">
            <a:spLocks/>
          </p:cNvSpPr>
          <p:nvPr/>
        </p:nvSpPr>
        <p:spPr>
          <a:xfrm>
            <a:off x="356098" y="5871862"/>
            <a:ext cx="189808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Ready to book? </a:t>
            </a:r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09EAF0B3-9E48-2DAB-3DA8-2C3527B51E03}"/>
              </a:ext>
            </a:extLst>
          </p:cNvPr>
          <p:cNvSpPr txBox="1">
            <a:spLocks/>
          </p:cNvSpPr>
          <p:nvPr/>
        </p:nvSpPr>
        <p:spPr>
          <a:xfrm>
            <a:off x="356098" y="6108317"/>
            <a:ext cx="2108574" cy="49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97" dirty="0">
                <a:solidFill>
                  <a:srgbClr val="000000"/>
                </a:solidFill>
                <a:latin typeface="Roboto 4"/>
                <a:ea typeface="Roboto 4"/>
                <a:cs typeface="Roboto 4"/>
                <a:sym typeface="Roboto 4"/>
              </a:rPr>
              <a:t>Book online by clicking the button below or fill out a booking form which you can download </a:t>
            </a:r>
            <a:r>
              <a:rPr lang="en-US" sz="997" dirty="0">
                <a:solidFill>
                  <a:srgbClr val="00B050"/>
                </a:solidFill>
                <a:latin typeface="Roboto 4"/>
                <a:ea typeface="Roboto 4"/>
                <a:cs typeface="Roboto 4"/>
                <a:sym typeface="Roboto 4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here.</a:t>
            </a:r>
            <a:endParaRPr lang="en-US" sz="997" dirty="0">
              <a:solidFill>
                <a:srgbClr val="00B050"/>
              </a:solidFill>
              <a:latin typeface="Roboto 4"/>
              <a:ea typeface="Roboto 4"/>
              <a:cs typeface="Roboto 4"/>
              <a:sym typeface="Roboto 4"/>
            </a:endParaRP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74C3F3B5-1E11-249C-96BB-91427D322447}"/>
              </a:ext>
            </a:extLst>
          </p:cNvPr>
          <p:cNvSpPr txBox="1">
            <a:spLocks/>
          </p:cNvSpPr>
          <p:nvPr/>
        </p:nvSpPr>
        <p:spPr>
          <a:xfrm>
            <a:off x="7574111" y="5876514"/>
            <a:ext cx="2914963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37"/>
              </a:lnSpc>
            </a:pPr>
            <a:r>
              <a:rPr lang="en-US" sz="1397" spc="103" dirty="0">
                <a:solidFill>
                  <a:srgbClr val="000000"/>
                </a:solidFill>
                <a:latin typeface="Roboto 2"/>
                <a:ea typeface="Roboto 2"/>
                <a:cs typeface="Roboto 2"/>
                <a:sym typeface="Roboto 2"/>
              </a:rPr>
              <a:t>Can’t see the dates you need? 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B924B83F-CD5E-3038-4CF7-F4533E260043}"/>
              </a:ext>
            </a:extLst>
          </p:cNvPr>
          <p:cNvSpPr txBox="1">
            <a:spLocks/>
          </p:cNvSpPr>
          <p:nvPr/>
        </p:nvSpPr>
        <p:spPr>
          <a:xfrm>
            <a:off x="7578094" y="6108317"/>
            <a:ext cx="2829601" cy="49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US" sz="997" dirty="0">
                <a:solidFill>
                  <a:srgbClr val="00000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We have a range of study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 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locations</a:t>
            </a:r>
            <a:r>
              <a:rPr lang="en-US" sz="997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 </a:t>
            </a:r>
            <a:r>
              <a:rPr lang="en-US" sz="997" dirty="0">
                <a:solidFill>
                  <a:srgbClr val="00000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</a:rPr>
              <a:t>and online study options to suit every schedule. </a:t>
            </a:r>
          </a:p>
          <a:p>
            <a:pPr algn="l">
              <a:lnSpc>
                <a:spcPts val="1346"/>
              </a:lnSpc>
            </a:pPr>
            <a:r>
              <a:rPr lang="en-US" sz="997" u="sng" dirty="0">
                <a:solidFill>
                  <a:srgbClr val="00B050"/>
                </a:solidFill>
                <a:latin typeface="Roboto 4" panose="020B0604020202020204" charset="0"/>
                <a:ea typeface="Roboto 4" panose="020B0604020202020204" charset="0"/>
                <a:cs typeface="Roboto 4"/>
                <a:sym typeface="Roboto 4"/>
                <a:hlinkClick r:id="rId12" tooltip="https://www.firstintuition.co.uk/ways-to-study/online-cours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&gt;&gt;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3DFFB6F0-88D3-AC71-F1E5-C7515FB8B0CB}"/>
              </a:ext>
            </a:extLst>
          </p:cNvPr>
          <p:cNvSpPr txBox="1">
            <a:spLocks/>
          </p:cNvSpPr>
          <p:nvPr/>
        </p:nvSpPr>
        <p:spPr>
          <a:xfrm>
            <a:off x="4984872" y="6092345"/>
            <a:ext cx="2254112" cy="49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6"/>
              </a:lnSpc>
            </a:pPr>
            <a:r>
              <a:rPr lang="en-GB" sz="997" dirty="0">
                <a:solidFill>
                  <a:srgbClr val="000000"/>
                </a:solidFill>
                <a:latin typeface="Roboto 4"/>
                <a:ea typeface="Roboto 4"/>
                <a:cs typeface="Roboto 4"/>
                <a:sym typeface="Roboto 4"/>
              </a:rPr>
              <a:t>Interested in studying via an apprenticeship? Discover the benefits and check your eligibility on our </a:t>
            </a:r>
            <a:r>
              <a:rPr lang="en-GB" sz="997" dirty="0">
                <a:solidFill>
                  <a:srgbClr val="00B050"/>
                </a:solidFill>
                <a:latin typeface="Roboto 4"/>
                <a:ea typeface="Roboto 4"/>
                <a:cs typeface="Roboto 4"/>
                <a:sym typeface="Roboto 4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website.</a:t>
            </a:r>
            <a:endParaRPr lang="en-US" sz="997" dirty="0">
              <a:solidFill>
                <a:srgbClr val="00B050"/>
              </a:solidFill>
              <a:latin typeface="Roboto 4"/>
              <a:ea typeface="Roboto 4"/>
              <a:cs typeface="Roboto 4"/>
              <a:sym typeface="Roboto 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1B5AA3-1A0F-385F-F35A-2F2A99C99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83758"/>
              </p:ext>
            </p:extLst>
          </p:nvPr>
        </p:nvGraphicFramePr>
        <p:xfrm>
          <a:off x="356098" y="3150436"/>
          <a:ext cx="7061177" cy="147685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02292">
                  <a:extLst>
                    <a:ext uri="{9D8B030D-6E8A-4147-A177-3AD203B41FA5}">
                      <a16:colId xmlns:a16="http://schemas.microsoft.com/office/drawing/2014/main" val="954559498"/>
                    </a:ext>
                  </a:extLst>
                </a:gridCol>
                <a:gridCol w="970442">
                  <a:extLst>
                    <a:ext uri="{9D8B030D-6E8A-4147-A177-3AD203B41FA5}">
                      <a16:colId xmlns:a16="http://schemas.microsoft.com/office/drawing/2014/main" val="98099891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913101511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13665127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4018501086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3640184485"/>
                    </a:ext>
                  </a:extLst>
                </a:gridCol>
                <a:gridCol w="737079">
                  <a:extLst>
                    <a:ext uri="{9D8B030D-6E8A-4147-A177-3AD203B41FA5}">
                      <a16:colId xmlns:a16="http://schemas.microsoft.com/office/drawing/2014/main" val="2907569558"/>
                    </a:ext>
                  </a:extLst>
                </a:gridCol>
                <a:gridCol w="603048">
                  <a:extLst>
                    <a:ext uri="{9D8B030D-6E8A-4147-A177-3AD203B41FA5}">
                      <a16:colId xmlns:a16="http://schemas.microsoft.com/office/drawing/2014/main" val="1061320465"/>
                    </a:ext>
                  </a:extLst>
                </a:gridCol>
              </a:tblGrid>
              <a:tr h="372664"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Module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Course Type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1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2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3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4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Day 5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Prices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9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2589"/>
                  </a:ext>
                </a:extLst>
              </a:tr>
              <a:tr h="338732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Corporate Reporting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06/07/2026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07/07/2026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08/07/2026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09/07/2026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£1025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73658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Strategic Business Management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02/07/2026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03/07/2026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£1025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540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GB" sz="900" b="1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Case Study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FI Classroom 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26/06/2026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08/07/2026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£820</a:t>
                      </a:r>
                    </a:p>
                  </a:txBody>
                  <a:tcPr marL="52627" marR="52627" marT="26314" marB="2631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984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E21E1E-F61F-872A-4C54-44E6F1ED5E25}"/>
              </a:ext>
            </a:extLst>
          </p:cNvPr>
          <p:cNvSpPr txBox="1"/>
          <p:nvPr/>
        </p:nvSpPr>
        <p:spPr>
          <a:xfrm>
            <a:off x="4508501" y="434701"/>
            <a:ext cx="377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Classroom courses run from 9:30am till 4:30pm</a:t>
            </a:r>
          </a:p>
          <a:p>
            <a:pPr algn="r"/>
            <a:r>
              <a:rPr lang="en-GB" sz="1200" dirty="0"/>
              <a:t>Prices include VAT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4A0EA-B70C-3814-0F35-3D0D86B6A74D}"/>
              </a:ext>
            </a:extLst>
          </p:cNvPr>
          <p:cNvSpPr txBox="1"/>
          <p:nvPr/>
        </p:nvSpPr>
        <p:spPr>
          <a:xfrm>
            <a:off x="356098" y="4668966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Roboto 2" panose="020B0604020202020204" charset="0"/>
                <a:ea typeface="Roboto 2" panose="020B0604020202020204" charset="0"/>
              </a:rPr>
              <a:t>ICAEW Electronic materials are included in Tuition prices.  </a:t>
            </a:r>
          </a:p>
        </p:txBody>
      </p:sp>
      <p:sp>
        <p:nvSpPr>
          <p:cNvPr id="11" name="Freeform 31">
            <a:hlinkClick r:id="rId14"/>
            <a:extLst>
              <a:ext uri="{FF2B5EF4-FFF2-40B4-BE49-F238E27FC236}">
                <a16:creationId xmlns:a16="http://schemas.microsoft.com/office/drawing/2014/main" id="{3BA5D44B-82EA-6EB8-D030-F7F14916A672}"/>
              </a:ext>
            </a:extLst>
          </p:cNvPr>
          <p:cNvSpPr>
            <a:spLocks/>
          </p:cNvSpPr>
          <p:nvPr/>
        </p:nvSpPr>
        <p:spPr>
          <a:xfrm>
            <a:off x="2713334" y="6061906"/>
            <a:ext cx="1812383" cy="453474"/>
          </a:xfrm>
          <a:custGeom>
            <a:avLst/>
            <a:gdLst/>
            <a:ahLst/>
            <a:cxnLst/>
            <a:rect l="l" t="t" r="r" b="b"/>
            <a:pathLst>
              <a:path w="649517" h="172040">
                <a:moveTo>
                  <a:pt x="42717" y="0"/>
                </a:moveTo>
                <a:lnTo>
                  <a:pt x="606800" y="0"/>
                </a:lnTo>
                <a:cubicBezTo>
                  <a:pt x="618129" y="0"/>
                  <a:pt x="628995" y="4501"/>
                  <a:pt x="637006" y="12511"/>
                </a:cubicBezTo>
                <a:cubicBezTo>
                  <a:pt x="645016" y="20522"/>
                  <a:pt x="649517" y="31388"/>
                  <a:pt x="649517" y="42717"/>
                </a:cubicBezTo>
                <a:lnTo>
                  <a:pt x="649517" y="129323"/>
                </a:lnTo>
                <a:cubicBezTo>
                  <a:pt x="649517" y="152915"/>
                  <a:pt x="630392" y="172040"/>
                  <a:pt x="606800" y="172040"/>
                </a:cubicBezTo>
                <a:lnTo>
                  <a:pt x="42717" y="172040"/>
                </a:lnTo>
                <a:cubicBezTo>
                  <a:pt x="31388" y="172040"/>
                  <a:pt x="20522" y="167539"/>
                  <a:pt x="12511" y="159528"/>
                </a:cubicBezTo>
                <a:cubicBezTo>
                  <a:pt x="4501" y="151517"/>
                  <a:pt x="0" y="140652"/>
                  <a:pt x="0" y="129323"/>
                </a:cubicBezTo>
                <a:lnTo>
                  <a:pt x="0" y="42717"/>
                </a:lnTo>
                <a:cubicBezTo>
                  <a:pt x="0" y="31388"/>
                  <a:pt x="4501" y="20522"/>
                  <a:pt x="12511" y="12511"/>
                </a:cubicBezTo>
                <a:cubicBezTo>
                  <a:pt x="20522" y="4501"/>
                  <a:pt x="31388" y="0"/>
                  <a:pt x="42717" y="0"/>
                </a:cubicBezTo>
                <a:close/>
              </a:path>
            </a:pathLst>
          </a:custGeom>
          <a:solidFill>
            <a:srgbClr val="FFE43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32">
            <a:hlinkClick r:id="rId14"/>
            <a:extLst>
              <a:ext uri="{FF2B5EF4-FFF2-40B4-BE49-F238E27FC236}">
                <a16:creationId xmlns:a16="http://schemas.microsoft.com/office/drawing/2014/main" id="{ABDA73E1-7321-DC05-0D52-CD33F6C56835}"/>
              </a:ext>
            </a:extLst>
          </p:cNvPr>
          <p:cNvSpPr txBox="1">
            <a:spLocks/>
          </p:cNvSpPr>
          <p:nvPr/>
        </p:nvSpPr>
        <p:spPr>
          <a:xfrm>
            <a:off x="2713334" y="6088483"/>
            <a:ext cx="1812383" cy="453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37"/>
              </a:lnSpc>
            </a:pPr>
            <a:r>
              <a:rPr lang="en-US" sz="1397" spc="181" dirty="0">
                <a:latin typeface="Roboto 3"/>
                <a:ea typeface="Roboto 3"/>
                <a:cs typeface="Roboto 3"/>
                <a:sym typeface="Roboto 3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NOW</a:t>
            </a:r>
            <a:endParaRPr lang="en-US" sz="1397" spc="181" dirty="0">
              <a:latin typeface="Roboto 3"/>
              <a:ea typeface="Roboto 3"/>
              <a:cs typeface="Roboto 3"/>
              <a:sym typeface="Roboto 3"/>
            </a:endParaRPr>
          </a:p>
        </p:txBody>
      </p:sp>
    </p:spTree>
    <p:extLst>
      <p:ext uri="{BB962C8B-B14F-4D97-AF65-F5344CB8AC3E}">
        <p14:creationId xmlns:p14="http://schemas.microsoft.com/office/powerpoint/2010/main" val="96327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tors_x0020_ xmlns="8ff59491-a96d-4c77-a500-2ac4090128ce" xsi:nil="true"/>
    <_ip_UnifiedCompliancePolicyUIAction xmlns="http://schemas.microsoft.com/sharepoint/v3" xsi:nil="true"/>
    <Ops_x0020_Team xmlns="8ff59491-a96d-4c77-a500-2ac4090128ce" xsi:nil="true"/>
    <Completion_x0020_Notes_x0020_ xmlns="8ff59491-a96d-4c77-a500-2ac4090128ce" xsi:nil="true"/>
    <lcf76f155ced4ddcb4097134ff3c332f xmlns="8ff59491-a96d-4c77-a500-2ac4090128ce">
      <Terms xmlns="http://schemas.microsoft.com/office/infopath/2007/PartnerControls"/>
    </lcf76f155ced4ddcb4097134ff3c332f>
    <_ip_UnifiedCompliancePolicyProperties xmlns="http://schemas.microsoft.com/sharepoint/v3" xsi:nil="true"/>
    <If_x0020_no_x0020_why_x0020_ xmlns="8ff59491-a96d-4c77-a500-2ac4090128ce" xsi:nil="true"/>
    <Date_x0020_of_x0020_completion_x0020_ xmlns="8ff59491-a96d-4c77-a500-2ac4090128ce" xsi:nil="true"/>
    <Coaches_x0020_ xmlns="8ff59491-a96d-4c77-a500-2ac4090128ce" xsi:nil="true"/>
    <Is_x0020_the_x0020_learner_x0020_in_x0020_receipt_x0020_of_x0020_exam_x0020_adjustments_x003f_ xmlns="8ff59491-a96d-4c77-a500-2ac4090128ce" xsi:nil="true"/>
    <TaxCatchAll xmlns="2b7191c6-ad6c-4044-8605-0b81678213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BAEBF3122634696C90D651386C41C" ma:contentTypeVersion="36" ma:contentTypeDescription="Create a new document." ma:contentTypeScope="" ma:versionID="839ffc3506bda8a5fea492bab1756015">
  <xsd:schema xmlns:xsd="http://www.w3.org/2001/XMLSchema" xmlns:xs="http://www.w3.org/2001/XMLSchema" xmlns:p="http://schemas.microsoft.com/office/2006/metadata/properties" xmlns:ns1="http://schemas.microsoft.com/sharepoint/v3" xmlns:ns2="8ff59491-a96d-4c77-a500-2ac4090128ce" xmlns:ns3="2b7191c6-ad6c-4044-8605-0b8167821312" targetNamespace="http://schemas.microsoft.com/office/2006/metadata/properties" ma:root="true" ma:fieldsID="a9c3452b35feb2bbaf7acb335b236cce" ns1:_="" ns2:_="" ns3:_="">
    <xsd:import namespace="http://schemas.microsoft.com/sharepoint/v3"/>
    <xsd:import namespace="8ff59491-a96d-4c77-a500-2ac4090128ce"/>
    <xsd:import namespace="2b7191c6-ad6c-4044-8605-0b8167821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If_x0020_no_x0020_why_x0020_" minOccurs="0"/>
                <xsd:element ref="ns2:Coaches_x0020_" minOccurs="0"/>
                <xsd:element ref="ns2:Tutors_x0020_" minOccurs="0"/>
                <xsd:element ref="ns2:Ops_x0020_Team" minOccurs="0"/>
                <xsd:element ref="ns2:Is_x0020_the_x0020_learner_x0020_in_x0020_receipt_x0020_of_x0020_exam_x0020_adjustments_x003f_" minOccurs="0"/>
                <xsd:element ref="ns2:Date_x0020_of_x0020_completion_x0020_" minOccurs="0"/>
                <xsd:element ref="ns2:Completion_x0020_Notes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59491-a96d-4c77-a500-2ac409012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cc0553a-7214-4bba-b2f7-1b6829db84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hidden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f_x0020_no_x0020_why_x0020_" ma:index="27" nillable="true" ma:displayName="If no why " ma:hidden="true" ma:internalName="If_x0020_no_x0020_why_x0020_" ma:readOnly="false">
      <xsd:simpleType>
        <xsd:restriction base="dms:Text">
          <xsd:maxLength value="255"/>
        </xsd:restriction>
      </xsd:simpleType>
    </xsd:element>
    <xsd:element name="Coaches_x0020_" ma:index="28" nillable="true" ma:displayName="Coaches " ma:internalName="Coaches_x0020_">
      <xsd:simpleType>
        <xsd:restriction base="dms:Text"/>
      </xsd:simpleType>
    </xsd:element>
    <xsd:element name="Tutors_x0020_" ma:index="29" nillable="true" ma:displayName="Tutors " ma:internalName="Tutors_x0020_">
      <xsd:simpleType>
        <xsd:restriction base="dms:Text"/>
      </xsd:simpleType>
    </xsd:element>
    <xsd:element name="Ops_x0020_Team" ma:index="30" nillable="true" ma:displayName="Ops Team" ma:internalName="Ops_x0020_Team">
      <xsd:simpleType>
        <xsd:restriction base="dms:Text"/>
      </xsd:simpleType>
    </xsd:element>
    <xsd:element name="Is_x0020_the_x0020_learner_x0020_in_x0020_receipt_x0020_of_x0020_exam_x0020_adjustments_x003f_" ma:index="31" nillable="true" ma:displayName="Is the learner in receipt of exam adjustments?" ma:internalName="Is_x0020_the_x0020_learner_x0020_in_x0020_receipt_x0020_of_x0020_exam_x0020_adjustments_x003f_">
      <xsd:simpleType>
        <xsd:restriction base="dms:Choice">
          <xsd:enumeration value="Yes"/>
          <xsd:enumeration value="No"/>
        </xsd:restriction>
      </xsd:simpleType>
    </xsd:element>
    <xsd:element name="Date_x0020_of_x0020_completion_x0020_" ma:index="32" nillable="true" ma:displayName="Date of completion" ma:format="DateOnly" ma:internalName="Date_x0020_of_x0020_completion_x0020_">
      <xsd:simpleType>
        <xsd:restriction base="dms:DateTime"/>
      </xsd:simpleType>
    </xsd:element>
    <xsd:element name="Completion_x0020_Notes_x0020_" ma:index="33" nillable="true" ma:displayName="Completion Notes " ma:internalName="Completion_x0020_Notes_x0020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191c6-ad6c-4044-8605-0b816782131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020c3e2-0eef-49b9-a8b7-2ebbce802dfc}" ma:internalName="TaxCatchAll" ma:readOnly="false" ma:showField="CatchAllData" ma:web="2b7191c6-ad6c-4044-8605-0b8167821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FB061B-A8BC-45C3-AD7B-8D16226698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0A793D-49A7-4304-AC23-FD0168BA0261}">
  <ds:schemaRefs>
    <ds:schemaRef ds:uri="http://schemas.microsoft.com/office/2006/metadata/properties"/>
    <ds:schemaRef ds:uri="http://schemas.microsoft.com/office/infopath/2007/PartnerControls"/>
    <ds:schemaRef ds:uri="8ff59491-a96d-4c77-a500-2ac4090128ce"/>
    <ds:schemaRef ds:uri="http://schemas.microsoft.com/sharepoint/v3"/>
    <ds:schemaRef ds:uri="2b7191c6-ad6c-4044-8605-0b8167821312"/>
  </ds:schemaRefs>
</ds:datastoreItem>
</file>

<file path=customXml/itemProps3.xml><?xml version="1.0" encoding="utf-8"?>
<ds:datastoreItem xmlns:ds="http://schemas.openxmlformats.org/officeDocument/2006/customXml" ds:itemID="{5278D49D-3DE1-4293-8458-41EB4E241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f59491-a96d-4c77-a500-2ac4090128ce"/>
    <ds:schemaRef ds:uri="2b7191c6-ad6c-4044-8605-0b8167821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Roboto 2</vt:lpstr>
      <vt:lpstr>Roboto 3</vt:lpstr>
      <vt:lpstr>Roboto 1</vt:lpstr>
      <vt:lpstr>Calibri</vt:lpstr>
      <vt:lpstr>Arial</vt:lpstr>
      <vt:lpstr>Roboto</vt:lpstr>
      <vt:lpstr>Roboto 4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1</dc:title>
  <dc:creator>Megan</dc:creator>
  <cp:lastModifiedBy>Cameron Sinclair</cp:lastModifiedBy>
  <cp:revision>13</cp:revision>
  <cp:lastPrinted>2026-03-11T15:50:18Z</cp:lastPrinted>
  <dcterms:created xsi:type="dcterms:W3CDTF">2006-08-16T00:00:00Z</dcterms:created>
  <dcterms:modified xsi:type="dcterms:W3CDTF">2026-04-23T14:03:34Z</dcterms:modified>
  <dc:identifier>DAGqI7aAMOE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0x010100595BAEBF3122634696C90D651386C41C</vt:lpwstr>
  </property>
  <property fmtid="{D5CDD505-2E9C-101B-9397-08002B2CF9AE}" pid="3" name="MediaServiceImageTags">
    <vt:lpwstr/>
  </property>
</Properties>
</file>