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68" r:id="rId5"/>
    <p:sldId id="269" r:id="rId6"/>
  </p:sldIdLst>
  <p:sldSz cx="10693400" cy="7556500"/>
  <p:notesSz cx="7104063" cy="10234613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1" panose="020B0604020202020204" charset="0"/>
      <p:regular r:id="rId12"/>
    </p:embeddedFont>
    <p:embeddedFont>
      <p:font typeface="Roboto 2" panose="020B0604020202020204" charset="0"/>
      <p:regular r:id="rId13"/>
    </p:embeddedFont>
    <p:embeddedFont>
      <p:font typeface="Roboto 3" panose="020B0604020202020204" charset="0"/>
      <p:regular r:id="rId14"/>
    </p:embeddedFont>
    <p:embeddedFont>
      <p:font typeface="Roboto 4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FE4AA7-AE21-2627-6DCA-D6E0D806B5FF}" name="Megan Field" initials="MF" userId="S::mfield@fi.co.uk::c4f5bd0e-a08a-4c83-ba65-716064c0e0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B"/>
    <a:srgbClr val="29B554"/>
    <a:srgbClr val="3A9DB8"/>
    <a:srgbClr val="6A92C5"/>
    <a:srgbClr val="CEDDF0"/>
    <a:srgbClr val="E9EDF4"/>
    <a:srgbClr val="D3EAED"/>
    <a:srgbClr val="B3E9C4"/>
    <a:srgbClr val="DDF0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247" autoAdjust="0"/>
  </p:normalViewPr>
  <p:slideViewPr>
    <p:cSldViewPr>
      <p:cViewPr varScale="1">
        <p:scale>
          <a:sx n="97" d="100"/>
          <a:sy n="97" d="100"/>
        </p:scale>
        <p:origin x="16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Sinclair" userId="57064190-fb71-4956-9a78-fdc1b79c0c7b" providerId="ADAL" clId="{3C6B7FE4-86D2-4805-B618-77DA41715FAA}"/>
    <pc:docChg chg="undo custSel addSld delSld modSld">
      <pc:chgData name="Cameron Sinclair" userId="57064190-fb71-4956-9a78-fdc1b79c0c7b" providerId="ADAL" clId="{3C6B7FE4-86D2-4805-B618-77DA41715FAA}" dt="2026-04-23T14:05:50.927" v="97" actId="20577"/>
      <pc:docMkLst>
        <pc:docMk/>
      </pc:docMkLst>
      <pc:sldChg chg="del">
        <pc:chgData name="Cameron Sinclair" userId="57064190-fb71-4956-9a78-fdc1b79c0c7b" providerId="ADAL" clId="{3C6B7FE4-86D2-4805-B618-77DA41715FAA}" dt="2026-03-30T14:46:36.854" v="15" actId="47"/>
        <pc:sldMkLst>
          <pc:docMk/>
          <pc:sldMk cId="0" sldId="256"/>
        </pc:sldMkLst>
      </pc:sldChg>
      <pc:sldChg chg="del">
        <pc:chgData name="Cameron Sinclair" userId="57064190-fb71-4956-9a78-fdc1b79c0c7b" providerId="ADAL" clId="{3C6B7FE4-86D2-4805-B618-77DA41715FAA}" dt="2026-03-30T14:46:31.427" v="0" actId="47"/>
        <pc:sldMkLst>
          <pc:docMk/>
          <pc:sldMk cId="2313999179" sldId="261"/>
        </pc:sldMkLst>
      </pc:sldChg>
      <pc:sldChg chg="del">
        <pc:chgData name="Cameron Sinclair" userId="57064190-fb71-4956-9a78-fdc1b79c0c7b" providerId="ADAL" clId="{3C6B7FE4-86D2-4805-B618-77DA41715FAA}" dt="2026-03-30T14:46:33.413" v="4" actId="47"/>
        <pc:sldMkLst>
          <pc:docMk/>
          <pc:sldMk cId="1612920718" sldId="262"/>
        </pc:sldMkLst>
      </pc:sldChg>
      <pc:sldChg chg="del">
        <pc:chgData name="Cameron Sinclair" userId="57064190-fb71-4956-9a78-fdc1b79c0c7b" providerId="ADAL" clId="{3C6B7FE4-86D2-4805-B618-77DA41715FAA}" dt="2026-03-30T14:46:32.584" v="2" actId="47"/>
        <pc:sldMkLst>
          <pc:docMk/>
          <pc:sldMk cId="2729703023" sldId="263"/>
        </pc:sldMkLst>
      </pc:sldChg>
      <pc:sldChg chg="add del">
        <pc:chgData name="Cameron Sinclair" userId="57064190-fb71-4956-9a78-fdc1b79c0c7b" providerId="ADAL" clId="{3C6B7FE4-86D2-4805-B618-77DA41715FAA}" dt="2026-03-30T14:46:56.827" v="40" actId="47"/>
        <pc:sldMkLst>
          <pc:docMk/>
          <pc:sldMk cId="585219830" sldId="264"/>
        </pc:sldMkLst>
      </pc:sldChg>
      <pc:sldChg chg="del">
        <pc:chgData name="Cameron Sinclair" userId="57064190-fb71-4956-9a78-fdc1b79c0c7b" providerId="ADAL" clId="{3C6B7FE4-86D2-4805-B618-77DA41715FAA}" dt="2026-03-30T14:46:35.064" v="9" actId="47"/>
        <pc:sldMkLst>
          <pc:docMk/>
          <pc:sldMk cId="187969733" sldId="265"/>
        </pc:sldMkLst>
      </pc:sldChg>
      <pc:sldChg chg="del">
        <pc:chgData name="Cameron Sinclair" userId="57064190-fb71-4956-9a78-fdc1b79c0c7b" providerId="ADAL" clId="{3C6B7FE4-86D2-4805-B618-77DA41715FAA}" dt="2026-03-30T14:46:35.301" v="10" actId="47"/>
        <pc:sldMkLst>
          <pc:docMk/>
          <pc:sldMk cId="4065656708" sldId="266"/>
        </pc:sldMkLst>
      </pc:sldChg>
      <pc:sldChg chg="del">
        <pc:chgData name="Cameron Sinclair" userId="57064190-fb71-4956-9a78-fdc1b79c0c7b" providerId="ADAL" clId="{3C6B7FE4-86D2-4805-B618-77DA41715FAA}" dt="2026-03-30T14:46:35.570" v="11" actId="47"/>
        <pc:sldMkLst>
          <pc:docMk/>
          <pc:sldMk cId="1137351392" sldId="267"/>
        </pc:sldMkLst>
      </pc:sldChg>
      <pc:sldChg chg="modSp add del mod">
        <pc:chgData name="Cameron Sinclair" userId="57064190-fb71-4956-9a78-fdc1b79c0c7b" providerId="ADAL" clId="{3C6B7FE4-86D2-4805-B618-77DA41715FAA}" dt="2026-04-23T14:04:38.884" v="81" actId="20577"/>
        <pc:sldMkLst>
          <pc:docMk/>
          <pc:sldMk cId="2366840466" sldId="268"/>
        </pc:sldMkLst>
        <pc:graphicFrameChg chg="modGraphic">
          <ac:chgData name="Cameron Sinclair" userId="57064190-fb71-4956-9a78-fdc1b79c0c7b" providerId="ADAL" clId="{3C6B7FE4-86D2-4805-B618-77DA41715FAA}" dt="2026-04-23T14:04:38.884" v="81" actId="20577"/>
          <ac:graphicFrameMkLst>
            <pc:docMk/>
            <pc:sldMk cId="2366840466" sldId="268"/>
            <ac:graphicFrameMk id="5" creationId="{69AEB016-7380-2F44-B228-3EA5F0987B79}"/>
          </ac:graphicFrameMkLst>
        </pc:graphicFrameChg>
      </pc:sldChg>
      <pc:sldChg chg="modSp add del mod">
        <pc:chgData name="Cameron Sinclair" userId="57064190-fb71-4956-9a78-fdc1b79c0c7b" providerId="ADAL" clId="{3C6B7FE4-86D2-4805-B618-77DA41715FAA}" dt="2026-04-23T14:05:50.927" v="97" actId="20577"/>
        <pc:sldMkLst>
          <pc:docMk/>
          <pc:sldMk cId="1964796377" sldId="269"/>
        </pc:sldMkLst>
        <pc:graphicFrameChg chg="mod modGraphic">
          <ac:chgData name="Cameron Sinclair" userId="57064190-fb71-4956-9a78-fdc1b79c0c7b" providerId="ADAL" clId="{3C6B7FE4-86D2-4805-B618-77DA41715FAA}" dt="2026-03-30T14:48:15.859" v="69" actId="255"/>
          <ac:graphicFrameMkLst>
            <pc:docMk/>
            <pc:sldMk cId="1964796377" sldId="269"/>
            <ac:graphicFrameMk id="6" creationId="{07E3994A-5B7C-EBFB-2C29-C76448DA0E51}"/>
          </ac:graphicFrameMkLst>
        </pc:graphicFrameChg>
        <pc:graphicFrameChg chg="modGraphic">
          <ac:chgData name="Cameron Sinclair" userId="57064190-fb71-4956-9a78-fdc1b79c0c7b" providerId="ADAL" clId="{3C6B7FE4-86D2-4805-B618-77DA41715FAA}" dt="2026-04-23T14:05:50.927" v="97" actId="20577"/>
          <ac:graphicFrameMkLst>
            <pc:docMk/>
            <pc:sldMk cId="1964796377" sldId="269"/>
            <ac:graphicFrameMk id="44" creationId="{B761AF73-79BA-309E-3600-E7A8D3A7CA17}"/>
          </ac:graphicFrameMkLst>
        </pc:graphicFrameChg>
      </pc:sldChg>
      <pc:sldChg chg="del">
        <pc:chgData name="Cameron Sinclair" userId="57064190-fb71-4956-9a78-fdc1b79c0c7b" providerId="ADAL" clId="{3C6B7FE4-86D2-4805-B618-77DA41715FAA}" dt="2026-03-30T14:46:32.083" v="1" actId="47"/>
        <pc:sldMkLst>
          <pc:docMk/>
          <pc:sldMk cId="887800279" sldId="270"/>
        </pc:sldMkLst>
      </pc:sldChg>
      <pc:sldChg chg="del">
        <pc:chgData name="Cameron Sinclair" userId="57064190-fb71-4956-9a78-fdc1b79c0c7b" providerId="ADAL" clId="{3C6B7FE4-86D2-4805-B618-77DA41715FAA}" dt="2026-03-30T14:46:33.693" v="5" actId="47"/>
        <pc:sldMkLst>
          <pc:docMk/>
          <pc:sldMk cId="3350650575" sldId="271"/>
        </pc:sldMkLst>
      </pc:sldChg>
      <pc:sldChg chg="del">
        <pc:chgData name="Cameron Sinclair" userId="57064190-fb71-4956-9a78-fdc1b79c0c7b" providerId="ADAL" clId="{3C6B7FE4-86D2-4805-B618-77DA41715FAA}" dt="2026-03-30T14:46:34.253" v="7" actId="47"/>
        <pc:sldMkLst>
          <pc:docMk/>
          <pc:sldMk cId="1334858269" sldId="273"/>
        </pc:sldMkLst>
      </pc:sldChg>
      <pc:sldChg chg="del">
        <pc:chgData name="Cameron Sinclair" userId="57064190-fb71-4956-9a78-fdc1b79c0c7b" providerId="ADAL" clId="{3C6B7FE4-86D2-4805-B618-77DA41715FAA}" dt="2026-03-30T14:46:34.614" v="8" actId="47"/>
        <pc:sldMkLst>
          <pc:docMk/>
          <pc:sldMk cId="2810887984" sldId="274"/>
        </pc:sldMkLst>
      </pc:sldChg>
      <pc:sldChg chg="del">
        <pc:chgData name="Cameron Sinclair" userId="57064190-fb71-4956-9a78-fdc1b79c0c7b" providerId="ADAL" clId="{3C6B7FE4-86D2-4805-B618-77DA41715FAA}" dt="2026-03-30T14:46:36.003" v="12" actId="47"/>
        <pc:sldMkLst>
          <pc:docMk/>
          <pc:sldMk cId="508945663" sldId="275"/>
        </pc:sldMkLst>
      </pc:sldChg>
      <pc:sldChg chg="del">
        <pc:chgData name="Cameron Sinclair" userId="57064190-fb71-4956-9a78-fdc1b79c0c7b" providerId="ADAL" clId="{3C6B7FE4-86D2-4805-B618-77DA41715FAA}" dt="2026-03-30T14:46:36.285" v="13" actId="47"/>
        <pc:sldMkLst>
          <pc:docMk/>
          <pc:sldMk cId="1195836673" sldId="276"/>
        </pc:sldMkLst>
      </pc:sldChg>
      <pc:sldChg chg="del">
        <pc:chgData name="Cameron Sinclair" userId="57064190-fb71-4956-9a78-fdc1b79c0c7b" providerId="ADAL" clId="{3C6B7FE4-86D2-4805-B618-77DA41715FAA}" dt="2026-03-30T14:46:36.523" v="14" actId="47"/>
        <pc:sldMkLst>
          <pc:docMk/>
          <pc:sldMk cId="453187261" sldId="277"/>
        </pc:sldMkLst>
      </pc:sldChg>
      <pc:sldChg chg="add del">
        <pc:chgData name="Cameron Sinclair" userId="57064190-fb71-4956-9a78-fdc1b79c0c7b" providerId="ADAL" clId="{3C6B7FE4-86D2-4805-B618-77DA41715FAA}" dt="2026-03-30T14:46:58.417" v="41" actId="47"/>
        <pc:sldMkLst>
          <pc:docMk/>
          <pc:sldMk cId="3089083187" sldId="278"/>
        </pc:sldMkLst>
      </pc:sldChg>
      <pc:sldChg chg="add del">
        <pc:chgData name="Cameron Sinclair" userId="57064190-fb71-4956-9a78-fdc1b79c0c7b" providerId="ADAL" clId="{3C6B7FE4-86D2-4805-B618-77DA41715FAA}" dt="2026-03-30T14:46:59.659" v="42" actId="47"/>
        <pc:sldMkLst>
          <pc:docMk/>
          <pc:sldMk cId="2177925933" sldId="279"/>
        </pc:sldMkLst>
      </pc:sldChg>
      <pc:sldChg chg="add del">
        <pc:chgData name="Cameron Sinclair" userId="57064190-fb71-4956-9a78-fdc1b79c0c7b" providerId="ADAL" clId="{3C6B7FE4-86D2-4805-B618-77DA41715FAA}" dt="2026-03-30T14:47:06.282" v="43" actId="47"/>
        <pc:sldMkLst>
          <pc:docMk/>
          <pc:sldMk cId="1334045415" sldId="280"/>
        </pc:sldMkLst>
      </pc:sldChg>
      <pc:sldChg chg="add del">
        <pc:chgData name="Cameron Sinclair" userId="57064190-fb71-4956-9a78-fdc1b79c0c7b" providerId="ADAL" clId="{3C6B7FE4-86D2-4805-B618-77DA41715FAA}" dt="2026-03-30T14:47:06.894" v="44" actId="47"/>
        <pc:sldMkLst>
          <pc:docMk/>
          <pc:sldMk cId="2640836575" sldId="281"/>
        </pc:sldMkLst>
      </pc:sldChg>
      <pc:sldChg chg="add del">
        <pc:chgData name="Cameron Sinclair" userId="57064190-fb71-4956-9a78-fdc1b79c0c7b" providerId="ADAL" clId="{3C6B7FE4-86D2-4805-B618-77DA41715FAA}" dt="2026-03-30T14:46:55.109" v="39" actId="47"/>
        <pc:sldMkLst>
          <pc:docMk/>
          <pc:sldMk cId="1354085401" sldId="282"/>
        </pc:sldMkLst>
      </pc:sldChg>
      <pc:sldChg chg="add del">
        <pc:chgData name="Cameron Sinclair" userId="57064190-fb71-4956-9a78-fdc1b79c0c7b" providerId="ADAL" clId="{3C6B7FE4-86D2-4805-B618-77DA41715FAA}" dt="2026-03-30T14:47:07.663" v="45" actId="47"/>
        <pc:sldMkLst>
          <pc:docMk/>
          <pc:sldMk cId="963275003" sldId="283"/>
        </pc:sldMkLst>
      </pc:sldChg>
      <pc:sldChg chg="add del">
        <pc:chgData name="Cameron Sinclair" userId="57064190-fb71-4956-9a78-fdc1b79c0c7b" providerId="ADAL" clId="{3C6B7FE4-86D2-4805-B618-77DA41715FAA}" dt="2026-03-30T14:47:08.334" v="46" actId="47"/>
        <pc:sldMkLst>
          <pc:docMk/>
          <pc:sldMk cId="4113466505" sldId="284"/>
        </pc:sldMkLst>
      </pc:sldChg>
      <pc:sldChg chg="add del">
        <pc:chgData name="Cameron Sinclair" userId="57064190-fb71-4956-9a78-fdc1b79c0c7b" providerId="ADAL" clId="{3C6B7FE4-86D2-4805-B618-77DA41715FAA}" dt="2026-03-30T14:46:53.119" v="38" actId="47"/>
        <pc:sldMkLst>
          <pc:docMk/>
          <pc:sldMk cId="1929623443" sldId="285"/>
        </pc:sldMkLst>
      </pc:sldChg>
      <pc:sldChg chg="del">
        <pc:chgData name="Cameron Sinclair" userId="57064190-fb71-4956-9a78-fdc1b79c0c7b" providerId="ADAL" clId="{3C6B7FE4-86D2-4805-B618-77DA41715FAA}" dt="2026-03-30T14:46:33.015" v="3" actId="47"/>
        <pc:sldMkLst>
          <pc:docMk/>
          <pc:sldMk cId="964516712" sldId="286"/>
        </pc:sldMkLst>
      </pc:sldChg>
      <pc:sldChg chg="del">
        <pc:chgData name="Cameron Sinclair" userId="57064190-fb71-4956-9a78-fdc1b79c0c7b" providerId="ADAL" clId="{3C6B7FE4-86D2-4805-B618-77DA41715FAA}" dt="2026-03-30T14:46:34.008" v="6" actId="47"/>
        <pc:sldMkLst>
          <pc:docMk/>
          <pc:sldMk cId="208380839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285B817-DA12-4402-8015-C63AD57A4979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79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291B8DE-2614-4E01-8FC1-A29B26BF2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B8DE-2614-4E01-8FC1-A29B26BF2E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7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B8DE-2614-4E01-8FC1-A29B26BF2E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irstintuition.co.uk/ways-to-study/online-course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hyperlink" Target="https://www.firstintuition.co.uk/classroom-cours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firstintuition.co.uk/wp-content/uploads/2022/09/ICAEW-Booking-Form-2022.pdf" TargetMode="External"/><Relationship Id="rId5" Type="http://schemas.openxmlformats.org/officeDocument/2006/relationships/image" Target="../media/image3.svg"/><Relationship Id="rId15" Type="http://schemas.openxmlformats.org/officeDocument/2006/relationships/hyperlink" Target="mailto:leeds@fi.co.uk" TargetMode="External"/><Relationship Id="rId10" Type="http://schemas.openxmlformats.org/officeDocument/2006/relationships/hyperlink" Target="https://www.firstintuition.co.uk/book-now/?fwp_provider=icaew&amp;fwp_study_centre=sheffield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www.firstintuition.co.uk/apprenticeship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irstintuition.co.uk/apprenticeship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hyperlink" Target="https://www.firstintuition.co.uk/ways-to-study/online-cours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firstintuition.co.uk/classroom-courses/" TargetMode="External"/><Relationship Id="rId5" Type="http://schemas.openxmlformats.org/officeDocument/2006/relationships/image" Target="../media/image3.svg"/><Relationship Id="rId10" Type="http://schemas.openxmlformats.org/officeDocument/2006/relationships/hyperlink" Target="https://www.firstintuition.co.uk/wp-content/uploads/2022/09/ICAEW-Booking-Form-2022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www.firstintuition.co.uk/book-now/?fwp_provider=icaew&amp;fwp_study_centre=sheffiel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653E-0037-94FC-AE13-BACB091EB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79993-181F-1CE2-832E-4C6379E53F33}"/>
              </a:ext>
            </a:extLst>
          </p:cNvPr>
          <p:cNvGrpSpPr>
            <a:grpSpLocks/>
          </p:cNvGrpSpPr>
          <p:nvPr/>
        </p:nvGrpSpPr>
        <p:grpSpPr>
          <a:xfrm>
            <a:off x="7604739" y="1440086"/>
            <a:ext cx="734827" cy="2125674"/>
            <a:chOff x="7752407" y="1369744"/>
            <a:chExt cx="734827" cy="1613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7848A9-157D-426F-AD1E-A21ECE635460}"/>
                </a:ext>
              </a:extLst>
            </p:cNvPr>
            <p:cNvSpPr>
              <a:spLocks/>
            </p:cNvSpPr>
            <p:nvPr/>
          </p:nvSpPr>
          <p:spPr>
            <a:xfrm>
              <a:off x="7752407" y="1388362"/>
              <a:ext cx="734827" cy="1579363"/>
            </a:xfrm>
            <a:prstGeom prst="rect">
              <a:avLst/>
            </a:prstGeom>
            <a:solidFill>
              <a:srgbClr val="29B554"/>
            </a:solidFill>
            <a:ln>
              <a:solidFill>
                <a:srgbClr val="29B5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4">
              <a:extLst>
                <a:ext uri="{FF2B5EF4-FFF2-40B4-BE49-F238E27FC236}">
                  <a16:creationId xmlns:a16="http://schemas.microsoft.com/office/drawing/2014/main" id="{08F03007-5991-C870-A39D-C9D68CDCC58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530323" y="2047834"/>
              <a:ext cx="1613943" cy="257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14"/>
                </a:lnSpc>
              </a:pPr>
              <a:r>
                <a:rPr lang="en-US" sz="1600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Tuition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98252817-7987-230E-A416-75788DB642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8580" y="274682"/>
            <a:ext cx="2054874" cy="681533"/>
          </a:xfrm>
          <a:custGeom>
            <a:avLst/>
            <a:gdLst/>
            <a:ahLst/>
            <a:cxnLst/>
            <a:rect l="l" t="t" r="r" b="b"/>
            <a:pathLst>
              <a:path w="2054874" h="681533">
                <a:moveTo>
                  <a:pt x="0" y="0"/>
                </a:moveTo>
                <a:lnTo>
                  <a:pt x="2054874" y="0"/>
                </a:lnTo>
                <a:lnTo>
                  <a:pt x="2054874" y="681533"/>
                </a:lnTo>
                <a:lnTo>
                  <a:pt x="0" y="681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84D1B50-8155-7FA7-E634-9BF3232951B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950153"/>
            <a:ext cx="10692000" cy="606348"/>
            <a:chOff x="0" y="0"/>
            <a:chExt cx="3876604" cy="253308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9DEBDCC-9732-5856-8B60-B4D076A647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76604" cy="253308"/>
            </a:xfrm>
            <a:custGeom>
              <a:avLst/>
              <a:gdLst/>
              <a:ahLst/>
              <a:cxnLst/>
              <a:rect l="l" t="t" r="r" b="b"/>
              <a:pathLst>
                <a:path w="3876604" h="253308">
                  <a:moveTo>
                    <a:pt x="0" y="0"/>
                  </a:moveTo>
                  <a:lnTo>
                    <a:pt x="3876604" y="0"/>
                  </a:lnTo>
                  <a:lnTo>
                    <a:pt x="3876604" y="253308"/>
                  </a:lnTo>
                  <a:lnTo>
                    <a:pt x="0" y="253308"/>
                  </a:lnTo>
                  <a:close/>
                </a:path>
              </a:pathLst>
            </a:custGeom>
            <a:gradFill rotWithShape="1">
              <a:gsLst>
                <a:gs pos="0">
                  <a:srgbClr val="6A92C5">
                    <a:alpha val="51000"/>
                  </a:srgbClr>
                </a:gs>
                <a:gs pos="100000">
                  <a:srgbClr val="25B14B">
                    <a:alpha val="5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7A6179A-685F-9CD7-6390-C5A88AE0454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3876604" cy="243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7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0432DAE6-4491-400A-2BC4-DBBD9B5CC9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7661" y="7075340"/>
            <a:ext cx="9716676" cy="348389"/>
            <a:chOff x="0" y="0"/>
            <a:chExt cx="12955569" cy="464518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A8440AB-3B01-228E-4D00-A46B619F3D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8" y="0"/>
                  </a:lnTo>
                  <a:lnTo>
                    <a:pt x="464518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3177FF9D-A00E-0A83-5DDB-DD29D7232A3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631" y="99333"/>
              <a:ext cx="1461288" cy="253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1150" dirty="0">
                  <a:solidFill>
                    <a:srgbClr val="000000"/>
                  </a:solidFill>
                  <a:latin typeface="Roboto 2"/>
                  <a:ea typeface="Roboto 2"/>
                  <a:cs typeface="Roboto 2"/>
                  <a:sym typeface="Roboto 2"/>
                </a:rPr>
                <a:t>0113 467 770</a:t>
              </a: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84DB40A-A17C-55DE-DE66-5CE0A444B6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9242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9" y="0"/>
                  </a:lnTo>
                  <a:lnTo>
                    <a:pt x="464519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C7700E4B-81F2-D965-A62B-801B57DE14C5}"/>
                </a:ext>
              </a:extLst>
            </p:cNvPr>
            <p:cNvSpPr txBox="1">
              <a:spLocks/>
            </p:cNvSpPr>
            <p:nvPr/>
          </p:nvSpPr>
          <p:spPr>
            <a:xfrm>
              <a:off x="4461560" y="121717"/>
              <a:ext cx="2017159" cy="253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Roboto 2"/>
                  <a:ea typeface="Roboto 2"/>
                  <a:cs typeface="Roboto 2"/>
                  <a:sym typeface="Roboto 2"/>
                </a:rPr>
                <a:t>sheffield@fi.co.uk</a:t>
              </a: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5CAE028-6E15-B55A-5CF2-EBC498D599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46435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8" y="0"/>
                  </a:lnTo>
                  <a:lnTo>
                    <a:pt x="464518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C647261-8F69-FE35-01CB-413A4E9CE8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03357" y="99333"/>
              <a:ext cx="4452212" cy="25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GB" sz="1100" dirty="0">
                  <a:latin typeface="Roboto 2" panose="020B0604020202020204" charset="0"/>
                  <a:ea typeface="Roboto 2" panose="020B0604020202020204" charset="0"/>
                </a:rPr>
                <a:t>18 Hawley Street, Sheffield, S1 4WP</a:t>
              </a:r>
              <a:endParaRPr lang="en-US" sz="1050" dirty="0">
                <a:solidFill>
                  <a:srgbClr val="000000"/>
                </a:solidFill>
                <a:latin typeface="Roboto 2" panose="020B0604020202020204" charset="0"/>
                <a:ea typeface="Roboto 2" panose="020B0604020202020204" charset="0"/>
                <a:cs typeface="Roboto 2"/>
                <a:sym typeface="Roboto 2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A751F52-D79F-D035-8171-7F000A91293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1750"/>
            <a:ext cx="10693400" cy="167112"/>
            <a:chOff x="0" y="0"/>
            <a:chExt cx="3876604" cy="462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078213D-FCA9-6E77-CACC-C16C9B4749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76604" cy="46234"/>
            </a:xfrm>
            <a:custGeom>
              <a:avLst/>
              <a:gdLst/>
              <a:ahLst/>
              <a:cxnLst/>
              <a:rect l="l" t="t" r="r" b="b"/>
              <a:pathLst>
                <a:path w="3876604" h="46234">
                  <a:moveTo>
                    <a:pt x="0" y="0"/>
                  </a:moveTo>
                  <a:lnTo>
                    <a:pt x="3876604" y="0"/>
                  </a:lnTo>
                  <a:lnTo>
                    <a:pt x="3876604" y="46234"/>
                  </a:lnTo>
                  <a:lnTo>
                    <a:pt x="0" y="46234"/>
                  </a:lnTo>
                  <a:close/>
                </a:path>
              </a:pathLst>
            </a:custGeom>
            <a:gradFill rotWithShape="1">
              <a:gsLst>
                <a:gs pos="0">
                  <a:srgbClr val="6A92C5">
                    <a:alpha val="51000"/>
                  </a:srgbClr>
                </a:gs>
                <a:gs pos="100000">
                  <a:srgbClr val="25B14B">
                    <a:alpha val="5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A4A4F79-8475-913F-89A6-5A78FE2A74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3876604" cy="36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7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28AC2C13-7F09-8C59-1836-DFA2937B52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46" y="446747"/>
            <a:ext cx="1949854" cy="55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1"/>
              </a:lnSpc>
            </a:pPr>
            <a:r>
              <a:rPr lang="en-US" sz="5123" spc="-56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ICAEW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69694BE6-DD0C-B452-89FC-08BEE4D202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46" y="1022275"/>
            <a:ext cx="903829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7"/>
              </a:lnSpc>
            </a:pPr>
            <a:r>
              <a:rPr lang="en-US" sz="1597" spc="11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January - June 2026 Certificate Level courses - Sheffield</a:t>
            </a: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9EE8CAF7-2D1C-454A-BC63-F713473F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416" y="2896998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7" name="Freeform 31">
            <a:hlinkClick r:id="rId10"/>
            <a:extLst>
              <a:ext uri="{FF2B5EF4-FFF2-40B4-BE49-F238E27FC236}">
                <a16:creationId xmlns:a16="http://schemas.microsoft.com/office/drawing/2014/main" id="{893435EA-BC60-D12E-74B2-D9BB51E5B573}"/>
              </a:ext>
            </a:extLst>
          </p:cNvPr>
          <p:cNvSpPr>
            <a:spLocks/>
          </p:cNvSpPr>
          <p:nvPr/>
        </p:nvSpPr>
        <p:spPr>
          <a:xfrm>
            <a:off x="8631116" y="2392280"/>
            <a:ext cx="1812383" cy="453474"/>
          </a:xfrm>
          <a:custGeom>
            <a:avLst/>
            <a:gdLst/>
            <a:ahLst/>
            <a:cxnLst/>
            <a:rect l="l" t="t" r="r" b="b"/>
            <a:pathLst>
              <a:path w="649517" h="172040">
                <a:moveTo>
                  <a:pt x="42717" y="0"/>
                </a:moveTo>
                <a:lnTo>
                  <a:pt x="606800" y="0"/>
                </a:lnTo>
                <a:cubicBezTo>
                  <a:pt x="618129" y="0"/>
                  <a:pt x="628995" y="4501"/>
                  <a:pt x="637006" y="12511"/>
                </a:cubicBezTo>
                <a:cubicBezTo>
                  <a:pt x="645016" y="20522"/>
                  <a:pt x="649517" y="31388"/>
                  <a:pt x="649517" y="42717"/>
                </a:cubicBezTo>
                <a:lnTo>
                  <a:pt x="649517" y="129323"/>
                </a:lnTo>
                <a:cubicBezTo>
                  <a:pt x="649517" y="152915"/>
                  <a:pt x="630392" y="172040"/>
                  <a:pt x="606800" y="172040"/>
                </a:cubicBezTo>
                <a:lnTo>
                  <a:pt x="42717" y="172040"/>
                </a:lnTo>
                <a:cubicBezTo>
                  <a:pt x="31388" y="172040"/>
                  <a:pt x="20522" y="167539"/>
                  <a:pt x="12511" y="159528"/>
                </a:cubicBezTo>
                <a:cubicBezTo>
                  <a:pt x="4501" y="151517"/>
                  <a:pt x="0" y="140652"/>
                  <a:pt x="0" y="129323"/>
                </a:cubicBezTo>
                <a:lnTo>
                  <a:pt x="0" y="42717"/>
                </a:lnTo>
                <a:cubicBezTo>
                  <a:pt x="0" y="31388"/>
                  <a:pt x="4501" y="20522"/>
                  <a:pt x="12511" y="12511"/>
                </a:cubicBezTo>
                <a:cubicBezTo>
                  <a:pt x="20522" y="4501"/>
                  <a:pt x="31388" y="0"/>
                  <a:pt x="42717" y="0"/>
                </a:cubicBezTo>
                <a:close/>
              </a:path>
            </a:pathLst>
          </a:custGeom>
          <a:solidFill>
            <a:srgbClr val="FFE43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5" name="TextBox 32">
            <a:hlinkClick r:id="rId10"/>
            <a:extLst>
              <a:ext uri="{FF2B5EF4-FFF2-40B4-BE49-F238E27FC236}">
                <a16:creationId xmlns:a16="http://schemas.microsoft.com/office/drawing/2014/main" id="{8AC0176C-429B-D843-ECBC-720B9B151007}"/>
              </a:ext>
            </a:extLst>
          </p:cNvPr>
          <p:cNvSpPr txBox="1">
            <a:spLocks/>
          </p:cNvSpPr>
          <p:nvPr/>
        </p:nvSpPr>
        <p:spPr>
          <a:xfrm>
            <a:off x="8631116" y="2418857"/>
            <a:ext cx="1812383" cy="453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37"/>
              </a:lnSpc>
            </a:pPr>
            <a:r>
              <a:rPr lang="en-US" sz="1397" spc="181" dirty="0">
                <a:latin typeface="Roboto 3"/>
                <a:ea typeface="Roboto 3"/>
                <a:cs typeface="Roboto 3"/>
                <a:sym typeface="Roboto 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NOW</a:t>
            </a:r>
            <a:endParaRPr lang="en-US" sz="1397" spc="181" dirty="0">
              <a:latin typeface="Roboto 3"/>
              <a:ea typeface="Roboto 3"/>
              <a:cs typeface="Roboto 3"/>
              <a:sym typeface="Roboto 3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19F211A7-3A79-895D-AC5A-F354396D1E79}"/>
              </a:ext>
            </a:extLst>
          </p:cNvPr>
          <p:cNvSpPr txBox="1">
            <a:spLocks/>
          </p:cNvSpPr>
          <p:nvPr/>
        </p:nvSpPr>
        <p:spPr>
          <a:xfrm>
            <a:off x="8578622" y="3128043"/>
            <a:ext cx="1751815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Apprenticeships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4A5D6C47-9B36-69C3-AB6A-E692C91D1433}"/>
              </a:ext>
            </a:extLst>
          </p:cNvPr>
          <p:cNvSpPr txBox="1">
            <a:spLocks/>
          </p:cNvSpPr>
          <p:nvPr/>
        </p:nvSpPr>
        <p:spPr>
          <a:xfrm>
            <a:off x="8596367" y="1430136"/>
            <a:ext cx="1494916" cy="198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Ready to book? </a:t>
            </a:r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0C180FCF-69C4-C580-7243-BD9FBE09F0BE}"/>
              </a:ext>
            </a:extLst>
          </p:cNvPr>
          <p:cNvSpPr txBox="1">
            <a:spLocks/>
          </p:cNvSpPr>
          <p:nvPr/>
        </p:nvSpPr>
        <p:spPr>
          <a:xfrm>
            <a:off x="8581162" y="1651661"/>
            <a:ext cx="1912292" cy="49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97" dirty="0">
                <a:solidFill>
                  <a:srgbClr val="000000"/>
                </a:solidFill>
                <a:latin typeface="Roboto 4"/>
                <a:ea typeface="Roboto 4"/>
                <a:cs typeface="Roboto 4"/>
                <a:sym typeface="Roboto 4"/>
              </a:rPr>
              <a:t>Book online by clicking the button below or fill out a booking form which you can download </a:t>
            </a:r>
            <a:r>
              <a:rPr lang="en-US" sz="997" dirty="0">
                <a:solidFill>
                  <a:srgbClr val="00B050"/>
                </a:solidFill>
                <a:latin typeface="Roboto 4"/>
                <a:ea typeface="Roboto 4"/>
                <a:cs typeface="Roboto 4"/>
                <a:sym typeface="Roboto 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here.</a:t>
            </a:r>
            <a:endParaRPr lang="en-US" sz="997" dirty="0">
              <a:solidFill>
                <a:srgbClr val="00B050"/>
              </a:solidFill>
              <a:latin typeface="Roboto 4"/>
              <a:ea typeface="Roboto 4"/>
              <a:cs typeface="Roboto 4"/>
              <a:sym typeface="Roboto 4"/>
            </a:endParaRP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F4C99A32-530C-62C8-71E1-CF652A558753}"/>
              </a:ext>
            </a:extLst>
          </p:cNvPr>
          <p:cNvSpPr txBox="1">
            <a:spLocks/>
          </p:cNvSpPr>
          <p:nvPr/>
        </p:nvSpPr>
        <p:spPr>
          <a:xfrm>
            <a:off x="8592662" y="4272166"/>
            <a:ext cx="185083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Can’t see the dates you need? 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402B32AE-955C-91E3-4C19-EAEC67E91CF6}"/>
              </a:ext>
            </a:extLst>
          </p:cNvPr>
          <p:cNvSpPr txBox="1">
            <a:spLocks/>
          </p:cNvSpPr>
          <p:nvPr/>
        </p:nvSpPr>
        <p:spPr>
          <a:xfrm>
            <a:off x="8592662" y="4698689"/>
            <a:ext cx="1949854" cy="6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97" dirty="0">
                <a:solidFill>
                  <a:srgbClr val="00000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We have a range of study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 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locations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 </a:t>
            </a:r>
            <a:r>
              <a:rPr lang="en-US" sz="997" dirty="0">
                <a:solidFill>
                  <a:srgbClr val="00000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and online study options to suit every schedule. </a:t>
            </a:r>
          </a:p>
          <a:p>
            <a:pPr algn="l">
              <a:lnSpc>
                <a:spcPts val="1346"/>
              </a:lnSpc>
            </a:pPr>
            <a:r>
              <a:rPr lang="en-US" sz="997" u="sng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  <a:hlinkClick r:id="rId13" tooltip="https://www.firstintuition.co.uk/ways-to-study/online-cours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&gt;&gt;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6A93A7C2-A5C1-EA60-31E6-A31902CB86FE}"/>
              </a:ext>
            </a:extLst>
          </p:cNvPr>
          <p:cNvSpPr txBox="1">
            <a:spLocks/>
          </p:cNvSpPr>
          <p:nvPr/>
        </p:nvSpPr>
        <p:spPr>
          <a:xfrm>
            <a:off x="8586242" y="3357807"/>
            <a:ext cx="1987355" cy="6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GB" sz="997" dirty="0">
                <a:solidFill>
                  <a:srgbClr val="000000"/>
                </a:solidFill>
                <a:latin typeface="Roboto 4"/>
                <a:ea typeface="Roboto 4"/>
                <a:cs typeface="Roboto 4"/>
                <a:sym typeface="Roboto 4"/>
              </a:rPr>
              <a:t>Interested in studying via an apprenticeship? Discover the benefits and check your eligibility on our </a:t>
            </a:r>
            <a:r>
              <a:rPr lang="en-GB" sz="997" dirty="0">
                <a:solidFill>
                  <a:srgbClr val="00B050"/>
                </a:solidFill>
                <a:latin typeface="Roboto 4"/>
                <a:ea typeface="Roboto 4"/>
                <a:cs typeface="Roboto 4"/>
                <a:sym typeface="Roboto 4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website.</a:t>
            </a:r>
            <a:endParaRPr lang="en-US" sz="997" dirty="0">
              <a:solidFill>
                <a:srgbClr val="00B050"/>
              </a:solidFill>
              <a:latin typeface="Roboto 4"/>
              <a:ea typeface="Roboto 4"/>
              <a:cs typeface="Roboto 4"/>
              <a:sym typeface="Roboto 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AEB016-7380-2F44-B228-3EA5F0987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89782"/>
              </p:ext>
            </p:extLst>
          </p:nvPr>
        </p:nvGraphicFramePr>
        <p:xfrm>
          <a:off x="534158" y="1447390"/>
          <a:ext cx="7492366" cy="2118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8968">
                  <a:extLst>
                    <a:ext uri="{9D8B030D-6E8A-4147-A177-3AD203B41FA5}">
                      <a16:colId xmlns:a16="http://schemas.microsoft.com/office/drawing/2014/main" val="324086761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410134694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65955741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938475314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1062851165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139937014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31559458"/>
                    </a:ext>
                  </a:extLst>
                </a:gridCol>
                <a:gridCol w="616268">
                  <a:extLst>
                    <a:ext uri="{9D8B030D-6E8A-4147-A177-3AD203B41FA5}">
                      <a16:colId xmlns:a16="http://schemas.microsoft.com/office/drawing/2014/main" val="3776694827"/>
                    </a:ext>
                  </a:extLst>
                </a:gridCol>
              </a:tblGrid>
              <a:tr h="29206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Module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 Type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Prices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1994"/>
                  </a:ext>
                </a:extLst>
              </a:tr>
              <a:tr h="302303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Sustainability &amp; Ethics </a:t>
                      </a:r>
                    </a:p>
                  </a:txBody>
                  <a:tcPr anchor="ctr"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Virtual Weekday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18/05/2026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19/05/2026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20/05/2026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Roboto 1" panose="020B0604020202020204" charset="0"/>
                        <a:cs typeface="Roboto 1" panose="020B0604020202020204" charset="0"/>
                      </a:endParaRP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Roboto 1" panose="020B0604020202020204" charset="0"/>
                        <a:cs typeface="Roboto 1" panose="020B0604020202020204" charset="0"/>
                      </a:endParaRP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£729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18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Business Law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Virtual Weekday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15/06/2026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16/06/2026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17/06/2026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18/06/2026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Roboto 1" panose="020B0604020202020204" charset="0"/>
                        <a:cs typeface="Roboto 1" panose="020B060402020202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£729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489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Tax Fundamentals </a:t>
                      </a:r>
                    </a:p>
                  </a:txBody>
                  <a:tcPr anchor="ctr"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Weekday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12/01/2026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13/01/2026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14/01/2026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15/01/2026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16/01/2026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£1029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533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Business Insight &amp; Performance  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Weekday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02/02/2026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03/02/2026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04/02/2026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05/02/2026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06/02/2026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£1029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825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Assurance &amp; Risk Fundamentals</a:t>
                      </a:r>
                    </a:p>
                  </a:txBody>
                  <a:tcPr anchor="ctr"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Weekday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17/03/2026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18/03/2026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19/03/2026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20/03/2026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Roboto 1" panose="020B0604020202020204" charset="0"/>
                        <a:cs typeface="Roboto 1" panose="020B0604020202020204" charset="0"/>
                      </a:endParaRP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£1029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672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Accounting Fundamentals </a:t>
                      </a:r>
                    </a:p>
                  </a:txBody>
                  <a:tcPr anchor="ctr"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Weekday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13/04/2026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14/04/2026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15/04/2026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16/04/2026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17/04/2026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Roboto 1" panose="020B0604020202020204" charset="0"/>
                          <a:cs typeface="Roboto 1" panose="020B0604020202020204" charset="0"/>
                        </a:rPr>
                        <a:t>£1029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629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933216-8CE9-2518-34B0-A399987A823F}"/>
              </a:ext>
            </a:extLst>
          </p:cNvPr>
          <p:cNvSpPr txBox="1"/>
          <p:nvPr/>
        </p:nvSpPr>
        <p:spPr>
          <a:xfrm>
            <a:off x="4508501" y="434701"/>
            <a:ext cx="377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Classroom courses run from 9:30am till 4:30pm</a:t>
            </a:r>
          </a:p>
          <a:p>
            <a:pPr algn="r"/>
            <a:r>
              <a:rPr lang="en-GB" sz="1200" dirty="0"/>
              <a:t>Prices include VAT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06DAE-439E-CFAC-C9EF-5D5C43580952}"/>
              </a:ext>
            </a:extLst>
          </p:cNvPr>
          <p:cNvSpPr txBox="1"/>
          <p:nvPr/>
        </p:nvSpPr>
        <p:spPr>
          <a:xfrm>
            <a:off x="529107" y="360591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 2" panose="020B0604020202020204" charset="0"/>
                <a:ea typeface="Roboto 2" panose="020B0604020202020204" charset="0"/>
              </a:rPr>
              <a:t>Exam are on demand, contact </a:t>
            </a:r>
            <a:r>
              <a:rPr lang="en-GB" sz="1000" dirty="0">
                <a:solidFill>
                  <a:srgbClr val="29B554"/>
                </a:solidFill>
                <a:latin typeface="Roboto 2" panose="020B0604020202020204" charset="0"/>
                <a:ea typeface="Roboto 2" panose="020B060402020202020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leeds@fi.co.uk</a:t>
            </a:r>
            <a:r>
              <a:rPr lang="en-GB" sz="1000" dirty="0">
                <a:latin typeface="Roboto 2" panose="020B0604020202020204" charset="0"/>
                <a:ea typeface="Roboto 2" panose="020B0604020202020204" charset="0"/>
              </a:rPr>
              <a:t> for more information</a:t>
            </a:r>
          </a:p>
          <a:p>
            <a:r>
              <a:rPr lang="en-GB" sz="1000" dirty="0">
                <a:latin typeface="Roboto 2" panose="020B0604020202020204" charset="0"/>
                <a:ea typeface="Roboto 2" panose="020B0604020202020204" charset="0"/>
              </a:rPr>
              <a:t>ICAEW Electronic materials are included in Tuition prices.   </a:t>
            </a:r>
          </a:p>
        </p:txBody>
      </p:sp>
    </p:spTree>
    <p:extLst>
      <p:ext uri="{BB962C8B-B14F-4D97-AF65-F5344CB8AC3E}">
        <p14:creationId xmlns:p14="http://schemas.microsoft.com/office/powerpoint/2010/main" val="23668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73A2-E4C4-35E6-5E06-096C744CE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9EF942C-E929-DF5B-73B1-2453D6E15560}"/>
              </a:ext>
            </a:extLst>
          </p:cNvPr>
          <p:cNvGrpSpPr/>
          <p:nvPr/>
        </p:nvGrpSpPr>
        <p:grpSpPr>
          <a:xfrm>
            <a:off x="7703754" y="3517585"/>
            <a:ext cx="734826" cy="1870869"/>
            <a:chOff x="5831124" y="3221970"/>
            <a:chExt cx="685872" cy="16353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5F7204-B770-5915-2271-14E0717E062E}"/>
                </a:ext>
              </a:extLst>
            </p:cNvPr>
            <p:cNvSpPr/>
            <p:nvPr/>
          </p:nvSpPr>
          <p:spPr>
            <a:xfrm>
              <a:off x="5831124" y="3221970"/>
              <a:ext cx="685872" cy="1633351"/>
            </a:xfrm>
            <a:prstGeom prst="rect">
              <a:avLst/>
            </a:prstGeom>
            <a:solidFill>
              <a:srgbClr val="6A92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F44F3133-5C61-2B89-842F-B7D5C330BBD7}"/>
                </a:ext>
              </a:extLst>
            </p:cNvPr>
            <p:cNvSpPr txBox="1"/>
            <p:nvPr/>
          </p:nvSpPr>
          <p:spPr>
            <a:xfrm rot="16200000">
              <a:off x="5536894" y="3915041"/>
              <a:ext cx="1626285" cy="258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Revision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E87881-3AAE-D881-73E6-7AE961185E85}"/>
              </a:ext>
            </a:extLst>
          </p:cNvPr>
          <p:cNvGrpSpPr>
            <a:grpSpLocks/>
          </p:cNvGrpSpPr>
          <p:nvPr/>
        </p:nvGrpSpPr>
        <p:grpSpPr>
          <a:xfrm>
            <a:off x="7684051" y="1477259"/>
            <a:ext cx="685800" cy="1873494"/>
            <a:chOff x="7752407" y="1369744"/>
            <a:chExt cx="734827" cy="1613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B02430-4703-DF0D-7A38-7F128D47D5F0}"/>
                </a:ext>
              </a:extLst>
            </p:cNvPr>
            <p:cNvSpPr>
              <a:spLocks/>
            </p:cNvSpPr>
            <p:nvPr/>
          </p:nvSpPr>
          <p:spPr>
            <a:xfrm>
              <a:off x="7752407" y="1388362"/>
              <a:ext cx="734827" cy="1579363"/>
            </a:xfrm>
            <a:prstGeom prst="rect">
              <a:avLst/>
            </a:prstGeom>
            <a:solidFill>
              <a:srgbClr val="29B554"/>
            </a:solidFill>
            <a:ln>
              <a:solidFill>
                <a:srgbClr val="29B5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4">
              <a:extLst>
                <a:ext uri="{FF2B5EF4-FFF2-40B4-BE49-F238E27FC236}">
                  <a16:creationId xmlns:a16="http://schemas.microsoft.com/office/drawing/2014/main" id="{87685371-BA99-3414-1422-6D149571C72B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530323" y="2047834"/>
              <a:ext cx="1613943" cy="257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14"/>
                </a:lnSpc>
              </a:pPr>
              <a:r>
                <a:rPr lang="en-US" sz="1600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Tuition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2A5F1EB1-E322-E769-09EA-229562552C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8580" y="274682"/>
            <a:ext cx="2054874" cy="681533"/>
          </a:xfrm>
          <a:custGeom>
            <a:avLst/>
            <a:gdLst/>
            <a:ahLst/>
            <a:cxnLst/>
            <a:rect l="l" t="t" r="r" b="b"/>
            <a:pathLst>
              <a:path w="2054874" h="681533">
                <a:moveTo>
                  <a:pt x="0" y="0"/>
                </a:moveTo>
                <a:lnTo>
                  <a:pt x="2054874" y="0"/>
                </a:lnTo>
                <a:lnTo>
                  <a:pt x="2054874" y="681533"/>
                </a:lnTo>
                <a:lnTo>
                  <a:pt x="0" y="681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98D5E3-8515-D58C-7BB4-9CF273042C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950153"/>
            <a:ext cx="10692000" cy="606348"/>
            <a:chOff x="0" y="0"/>
            <a:chExt cx="3876604" cy="253308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473CD55-3C29-976B-892C-F84168C7BF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76604" cy="253308"/>
            </a:xfrm>
            <a:custGeom>
              <a:avLst/>
              <a:gdLst/>
              <a:ahLst/>
              <a:cxnLst/>
              <a:rect l="l" t="t" r="r" b="b"/>
              <a:pathLst>
                <a:path w="3876604" h="253308">
                  <a:moveTo>
                    <a:pt x="0" y="0"/>
                  </a:moveTo>
                  <a:lnTo>
                    <a:pt x="3876604" y="0"/>
                  </a:lnTo>
                  <a:lnTo>
                    <a:pt x="3876604" y="253308"/>
                  </a:lnTo>
                  <a:lnTo>
                    <a:pt x="0" y="253308"/>
                  </a:lnTo>
                  <a:close/>
                </a:path>
              </a:pathLst>
            </a:custGeom>
            <a:gradFill rotWithShape="1">
              <a:gsLst>
                <a:gs pos="0">
                  <a:srgbClr val="6A92C5">
                    <a:alpha val="51000"/>
                  </a:srgbClr>
                </a:gs>
                <a:gs pos="100000">
                  <a:srgbClr val="25B14B">
                    <a:alpha val="5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DE70C48-47EA-DBB6-3AF6-1B92F1AD650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3876604" cy="243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7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FF26B57-55E5-C013-EA44-5FCD06AC855B}"/>
              </a:ext>
            </a:extLst>
          </p:cNvPr>
          <p:cNvGrpSpPr>
            <a:grpSpLocks/>
          </p:cNvGrpSpPr>
          <p:nvPr/>
        </p:nvGrpSpPr>
        <p:grpSpPr>
          <a:xfrm>
            <a:off x="487661" y="7075340"/>
            <a:ext cx="9716676" cy="348389"/>
            <a:chOff x="0" y="0"/>
            <a:chExt cx="12955569" cy="464518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3973141-EA31-8316-231E-AC86E3880CF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8" y="0"/>
                  </a:lnTo>
                  <a:lnTo>
                    <a:pt x="464518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7996B8C-AFD6-44FF-E182-95A3A4A8DF75}"/>
                </a:ext>
              </a:extLst>
            </p:cNvPr>
            <p:cNvSpPr txBox="1">
              <a:spLocks/>
            </p:cNvSpPr>
            <p:nvPr/>
          </p:nvSpPr>
          <p:spPr>
            <a:xfrm>
              <a:off x="648631" y="99333"/>
              <a:ext cx="1461288" cy="253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1150" dirty="0">
                  <a:solidFill>
                    <a:srgbClr val="000000"/>
                  </a:solidFill>
                  <a:latin typeface="Roboto 2"/>
                  <a:ea typeface="Roboto 2"/>
                  <a:cs typeface="Roboto 2"/>
                  <a:sym typeface="Roboto 2"/>
                </a:rPr>
                <a:t>0113 467 7770</a:t>
              </a: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1E0784A-480B-F3A6-F2FC-0957949569BA}"/>
                </a:ext>
              </a:extLst>
            </p:cNvPr>
            <p:cNvSpPr>
              <a:spLocks/>
            </p:cNvSpPr>
            <p:nvPr/>
          </p:nvSpPr>
          <p:spPr>
            <a:xfrm>
              <a:off x="3819242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9" y="0"/>
                  </a:lnTo>
                  <a:lnTo>
                    <a:pt x="464519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9395D79-3C28-E280-1C38-623FD19EA386}"/>
                </a:ext>
              </a:extLst>
            </p:cNvPr>
            <p:cNvSpPr txBox="1">
              <a:spLocks/>
            </p:cNvSpPr>
            <p:nvPr/>
          </p:nvSpPr>
          <p:spPr>
            <a:xfrm>
              <a:off x="4461560" y="121718"/>
              <a:ext cx="1915559" cy="253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Roboto 2"/>
                  <a:ea typeface="Roboto 2"/>
                  <a:cs typeface="Roboto 2"/>
                  <a:sym typeface="Roboto 2"/>
                </a:rPr>
                <a:t>Sheffield@fi.co.uk</a:t>
              </a: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14378C9-9FE4-46B4-D6FE-2B00CA80E81A}"/>
                </a:ext>
              </a:extLst>
            </p:cNvPr>
            <p:cNvSpPr>
              <a:spLocks/>
            </p:cNvSpPr>
            <p:nvPr/>
          </p:nvSpPr>
          <p:spPr>
            <a:xfrm>
              <a:off x="7846435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8" y="0"/>
                  </a:lnTo>
                  <a:lnTo>
                    <a:pt x="464518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0913992-0A16-82A0-AEED-4899CCC8AB2F}"/>
                </a:ext>
              </a:extLst>
            </p:cNvPr>
            <p:cNvSpPr txBox="1">
              <a:spLocks/>
            </p:cNvSpPr>
            <p:nvPr/>
          </p:nvSpPr>
          <p:spPr>
            <a:xfrm>
              <a:off x="8503357" y="99333"/>
              <a:ext cx="4452212" cy="25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GB" sz="1200" dirty="0">
                  <a:latin typeface="Roboto 2" panose="020B0604020202020204" charset="0"/>
                  <a:ea typeface="Roboto 2" panose="020B0604020202020204" charset="0"/>
                </a:rPr>
                <a:t>18 Hawley Street, Sheffield, S1 4WP</a:t>
              </a:r>
              <a:endParaRPr lang="en-US" sz="1100" dirty="0">
                <a:solidFill>
                  <a:srgbClr val="000000"/>
                </a:solidFill>
                <a:latin typeface="Roboto 2" panose="020B0604020202020204" charset="0"/>
                <a:ea typeface="Roboto 2" panose="020B0604020202020204" charset="0"/>
                <a:cs typeface="Roboto 2"/>
                <a:sym typeface="Roboto 2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8FC02C3-FF0E-FCA7-5C2C-57A1D0B055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1750"/>
            <a:ext cx="10693400" cy="167112"/>
            <a:chOff x="0" y="0"/>
            <a:chExt cx="3876604" cy="462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2DD90AB-C106-72E7-C039-D6BD10716B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76604" cy="46234"/>
            </a:xfrm>
            <a:custGeom>
              <a:avLst/>
              <a:gdLst/>
              <a:ahLst/>
              <a:cxnLst/>
              <a:rect l="l" t="t" r="r" b="b"/>
              <a:pathLst>
                <a:path w="3876604" h="46234">
                  <a:moveTo>
                    <a:pt x="0" y="0"/>
                  </a:moveTo>
                  <a:lnTo>
                    <a:pt x="3876604" y="0"/>
                  </a:lnTo>
                  <a:lnTo>
                    <a:pt x="3876604" y="46234"/>
                  </a:lnTo>
                  <a:lnTo>
                    <a:pt x="0" y="46234"/>
                  </a:lnTo>
                  <a:close/>
                </a:path>
              </a:pathLst>
            </a:custGeom>
            <a:gradFill rotWithShape="1">
              <a:gsLst>
                <a:gs pos="0">
                  <a:srgbClr val="6A92C5">
                    <a:alpha val="51000"/>
                  </a:srgbClr>
                </a:gs>
                <a:gs pos="100000">
                  <a:srgbClr val="25B14B">
                    <a:alpha val="5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592B38B-D2F5-F286-1CB6-DF00259E9D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3876604" cy="36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7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8BD23FD1-36CF-ACB6-8B80-DB55545B9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46" y="446747"/>
            <a:ext cx="1949854" cy="55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1"/>
              </a:lnSpc>
            </a:pPr>
            <a:r>
              <a:rPr lang="en-US" sz="5123" spc="-56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ICAEW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588B34F8-F951-D81C-BC5A-887E66930E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46" y="1022275"/>
            <a:ext cx="903829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7"/>
              </a:lnSpc>
            </a:pPr>
            <a:r>
              <a:rPr lang="en-US" sz="1597" spc="11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January - June 2026 Professional Level courses – Sheffield 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761AF73-79BA-309E-3600-E7A8D3A7C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9854"/>
              </p:ext>
            </p:extLst>
          </p:nvPr>
        </p:nvGraphicFramePr>
        <p:xfrm>
          <a:off x="356098" y="1488833"/>
          <a:ext cx="7720175" cy="18708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03854">
                  <a:extLst>
                    <a:ext uri="{9D8B030D-6E8A-4147-A177-3AD203B41FA5}">
                      <a16:colId xmlns:a16="http://schemas.microsoft.com/office/drawing/2014/main" val="954559498"/>
                    </a:ext>
                  </a:extLst>
                </a:gridCol>
                <a:gridCol w="970442">
                  <a:extLst>
                    <a:ext uri="{9D8B030D-6E8A-4147-A177-3AD203B41FA5}">
                      <a16:colId xmlns:a16="http://schemas.microsoft.com/office/drawing/2014/main" val="980998916"/>
                    </a:ext>
                  </a:extLst>
                </a:gridCol>
                <a:gridCol w="932342">
                  <a:extLst>
                    <a:ext uri="{9D8B030D-6E8A-4147-A177-3AD203B41FA5}">
                      <a16:colId xmlns:a16="http://schemas.microsoft.com/office/drawing/2014/main" val="1734695868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913101511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13665127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401850108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640184485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2907569558"/>
                    </a:ext>
                  </a:extLst>
                </a:gridCol>
                <a:gridCol w="528142">
                  <a:extLst>
                    <a:ext uri="{9D8B030D-6E8A-4147-A177-3AD203B41FA5}">
                      <a16:colId xmlns:a16="http://schemas.microsoft.com/office/drawing/2014/main" val="1061320465"/>
                    </a:ext>
                  </a:extLst>
                </a:gridCol>
              </a:tblGrid>
              <a:tr h="389332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Module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 Type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Exam Sitting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1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2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3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4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5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Prices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2589"/>
                  </a:ext>
                </a:extLst>
              </a:tr>
              <a:tr h="31639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Assurance, Risk &amp; Reporting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March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26/01/2026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27/01/2026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28/01/2026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29/01/2026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30/01/2026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£1259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736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Fundamental Case Study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March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09/03/2026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24/02/2026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£1876.8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540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Tax Compliance &amp; Planning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June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</a:t>
                      </a:r>
                      <a:r>
                        <a:rPr lang="en-GB" sz="700" b="1" i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OLD OUT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98453"/>
                  </a:ext>
                </a:extLst>
              </a:tr>
              <a:tr h="94894">
                <a:tc>
                  <a:txBody>
                    <a:bodyPr/>
                    <a:lstStyle/>
                    <a:p>
                      <a:endParaRPr lang="en-GB" sz="7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Corporate Financial Strategy</a:t>
                      </a:r>
                    </a:p>
                    <a:p>
                      <a:endParaRPr lang="en-GB" sz="7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June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£1089.8</a:t>
                      </a:r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88009"/>
                  </a:ext>
                </a:extLst>
              </a:tr>
            </a:tbl>
          </a:graphicData>
        </a:graphic>
      </p:graphicFrame>
      <p:sp>
        <p:nvSpPr>
          <p:cNvPr id="34" name="TextBox 40">
            <a:extLst>
              <a:ext uri="{FF2B5EF4-FFF2-40B4-BE49-F238E27FC236}">
                <a16:creationId xmlns:a16="http://schemas.microsoft.com/office/drawing/2014/main" id="{CA94B266-D8B9-F81D-D384-C08566A603CB}"/>
              </a:ext>
            </a:extLst>
          </p:cNvPr>
          <p:cNvSpPr txBox="1">
            <a:spLocks/>
          </p:cNvSpPr>
          <p:nvPr/>
        </p:nvSpPr>
        <p:spPr>
          <a:xfrm>
            <a:off x="8675483" y="3368758"/>
            <a:ext cx="1737074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Apprenticeships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C90E7BE6-FEFF-3E94-C0C8-14EA7EE00C56}"/>
              </a:ext>
            </a:extLst>
          </p:cNvPr>
          <p:cNvSpPr txBox="1">
            <a:spLocks/>
          </p:cNvSpPr>
          <p:nvPr/>
        </p:nvSpPr>
        <p:spPr>
          <a:xfrm>
            <a:off x="8675483" y="1524381"/>
            <a:ext cx="1612325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Ready to book? </a:t>
            </a:r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B9DB637B-A5E8-36D5-AD6E-7815B9AB5513}"/>
              </a:ext>
            </a:extLst>
          </p:cNvPr>
          <p:cNvSpPr txBox="1">
            <a:spLocks/>
          </p:cNvSpPr>
          <p:nvPr/>
        </p:nvSpPr>
        <p:spPr>
          <a:xfrm>
            <a:off x="8675483" y="1739258"/>
            <a:ext cx="1796914" cy="6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97" dirty="0">
                <a:solidFill>
                  <a:srgbClr val="000000"/>
                </a:solidFill>
                <a:latin typeface="Roboto 4"/>
                <a:ea typeface="Roboto 4"/>
                <a:cs typeface="Roboto 4"/>
                <a:sym typeface="Roboto 4"/>
              </a:rPr>
              <a:t>Book online by clicking the button below or fill out a booking form which you can download </a:t>
            </a:r>
            <a:r>
              <a:rPr lang="en-US" sz="997" dirty="0">
                <a:solidFill>
                  <a:srgbClr val="00B050"/>
                </a:solidFill>
                <a:latin typeface="Roboto 4"/>
                <a:ea typeface="Roboto 4"/>
                <a:cs typeface="Roboto 4"/>
                <a:sym typeface="Roboto 4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here.</a:t>
            </a:r>
            <a:endParaRPr lang="en-US" sz="997" dirty="0">
              <a:solidFill>
                <a:srgbClr val="00B050"/>
              </a:solidFill>
              <a:latin typeface="Roboto 4"/>
              <a:ea typeface="Roboto 4"/>
              <a:cs typeface="Roboto 4"/>
              <a:sym typeface="Roboto 4"/>
            </a:endParaRP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07B56626-7C36-8F7F-1B65-65FF182A6DB2}"/>
              </a:ext>
            </a:extLst>
          </p:cNvPr>
          <p:cNvSpPr txBox="1">
            <a:spLocks/>
          </p:cNvSpPr>
          <p:nvPr/>
        </p:nvSpPr>
        <p:spPr>
          <a:xfrm>
            <a:off x="8672675" y="4432633"/>
            <a:ext cx="181238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Can’t see the dates you need? 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AF343149-073D-0D51-A44E-636BF0293FBA}"/>
              </a:ext>
            </a:extLst>
          </p:cNvPr>
          <p:cNvSpPr txBox="1">
            <a:spLocks/>
          </p:cNvSpPr>
          <p:nvPr/>
        </p:nvSpPr>
        <p:spPr>
          <a:xfrm>
            <a:off x="8672674" y="4860119"/>
            <a:ext cx="1812384" cy="6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97" dirty="0">
                <a:solidFill>
                  <a:srgbClr val="00000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We have a range of study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 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locations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 </a:t>
            </a:r>
            <a:r>
              <a:rPr lang="en-US" sz="997" dirty="0">
                <a:solidFill>
                  <a:srgbClr val="00000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and online study options to suit every schedule. </a:t>
            </a:r>
          </a:p>
          <a:p>
            <a:pPr algn="l">
              <a:lnSpc>
                <a:spcPts val="1346"/>
              </a:lnSpc>
            </a:pPr>
            <a:r>
              <a:rPr lang="en-US" sz="997" u="sng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  <a:hlinkClick r:id="rId12" tooltip="https://www.firstintuition.co.uk/ways-to-study/online-cours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&gt;&gt;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3B9927ED-5AAD-C350-E907-E04A628739DF}"/>
              </a:ext>
            </a:extLst>
          </p:cNvPr>
          <p:cNvSpPr txBox="1">
            <a:spLocks/>
          </p:cNvSpPr>
          <p:nvPr/>
        </p:nvSpPr>
        <p:spPr>
          <a:xfrm>
            <a:off x="8672675" y="3583918"/>
            <a:ext cx="1812383" cy="6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GB" sz="997" dirty="0">
                <a:solidFill>
                  <a:srgbClr val="000000"/>
                </a:solidFill>
                <a:latin typeface="Roboto 4"/>
                <a:ea typeface="Roboto 4"/>
                <a:cs typeface="Roboto 4"/>
                <a:sym typeface="Roboto 4"/>
              </a:rPr>
              <a:t>Interested in studying via an apprenticeship? Discover the benefits and check your eligibility on our </a:t>
            </a:r>
            <a:r>
              <a:rPr lang="en-GB" sz="997" dirty="0">
                <a:solidFill>
                  <a:srgbClr val="00B050"/>
                </a:solidFill>
                <a:latin typeface="Roboto 4"/>
                <a:ea typeface="Roboto 4"/>
                <a:cs typeface="Roboto 4"/>
                <a:sym typeface="Roboto 4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website.</a:t>
            </a:r>
            <a:endParaRPr lang="en-US" sz="997" dirty="0">
              <a:solidFill>
                <a:srgbClr val="00B050"/>
              </a:solidFill>
              <a:latin typeface="Roboto 4"/>
              <a:ea typeface="Roboto 4"/>
              <a:cs typeface="Roboto 4"/>
              <a:sym typeface="Roboto 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E3994A-5B7C-EBFB-2C29-C76448DA0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25740"/>
              </p:ext>
            </p:extLst>
          </p:nvPr>
        </p:nvGraphicFramePr>
        <p:xfrm>
          <a:off x="356098" y="3536590"/>
          <a:ext cx="7720370" cy="184693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03854">
                  <a:extLst>
                    <a:ext uri="{9D8B030D-6E8A-4147-A177-3AD203B41FA5}">
                      <a16:colId xmlns:a16="http://schemas.microsoft.com/office/drawing/2014/main" val="954559498"/>
                    </a:ext>
                  </a:extLst>
                </a:gridCol>
                <a:gridCol w="970442">
                  <a:extLst>
                    <a:ext uri="{9D8B030D-6E8A-4147-A177-3AD203B41FA5}">
                      <a16:colId xmlns:a16="http://schemas.microsoft.com/office/drawing/2014/main" val="980998916"/>
                    </a:ext>
                  </a:extLst>
                </a:gridCol>
                <a:gridCol w="932342">
                  <a:extLst>
                    <a:ext uri="{9D8B030D-6E8A-4147-A177-3AD203B41FA5}">
                      <a16:colId xmlns:a16="http://schemas.microsoft.com/office/drawing/2014/main" val="324399018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913101511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13665127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401850108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640184485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2907569558"/>
                    </a:ext>
                  </a:extLst>
                </a:gridCol>
                <a:gridCol w="528337">
                  <a:extLst>
                    <a:ext uri="{9D8B030D-6E8A-4147-A177-3AD203B41FA5}">
                      <a16:colId xmlns:a16="http://schemas.microsoft.com/office/drawing/2014/main" val="1061320465"/>
                    </a:ext>
                  </a:extLst>
                </a:gridCol>
              </a:tblGrid>
              <a:tr h="372664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Module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 Type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Exam Sitting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1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2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3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4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5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Prices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2589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Assurance, Risk &amp; Reporting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March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02/03/026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06/03/2026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£968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7365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Fundamental Case Study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March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N/A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N/A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N/A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N/A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N/A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N/A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5403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Tax Compliance &amp; Planning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June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02/06/2026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</a:t>
                      </a:r>
                      <a:r>
                        <a:rPr lang="en-GB" sz="700" b="1" i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OLD OUT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9845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endParaRPr lang="en-GB" sz="6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Corporate Financial Strategy</a:t>
                      </a:r>
                    </a:p>
                    <a:p>
                      <a:endParaRPr lang="en-GB" sz="6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June 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£968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400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BDDD71-D3D5-9ACA-E7E1-BD6C1C5F2D7D}"/>
              </a:ext>
            </a:extLst>
          </p:cNvPr>
          <p:cNvSpPr txBox="1"/>
          <p:nvPr/>
        </p:nvSpPr>
        <p:spPr>
          <a:xfrm>
            <a:off x="4508501" y="434701"/>
            <a:ext cx="377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Classroom courses run from 9:30am till 4:30pm</a:t>
            </a:r>
          </a:p>
          <a:p>
            <a:pPr algn="r"/>
            <a:r>
              <a:rPr lang="en-GB" sz="1200" dirty="0"/>
              <a:t>Prices include VAT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AC0F1-BFDE-D6EE-738A-6F14D9246D96}"/>
              </a:ext>
            </a:extLst>
          </p:cNvPr>
          <p:cNvSpPr txBox="1"/>
          <p:nvPr/>
        </p:nvSpPr>
        <p:spPr>
          <a:xfrm>
            <a:off x="356098" y="5434290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 2" panose="020B0604020202020204" charset="0"/>
                <a:ea typeface="Roboto 2" panose="020B0604020202020204" charset="0"/>
              </a:rPr>
              <a:t>ICAEW Electronic materials are included in Tuition prices.  </a:t>
            </a:r>
          </a:p>
        </p:txBody>
      </p:sp>
      <p:sp>
        <p:nvSpPr>
          <p:cNvPr id="11" name="Freeform 31">
            <a:hlinkClick r:id="rId14"/>
            <a:extLst>
              <a:ext uri="{FF2B5EF4-FFF2-40B4-BE49-F238E27FC236}">
                <a16:creationId xmlns:a16="http://schemas.microsoft.com/office/drawing/2014/main" id="{B76AC000-994E-74F3-1C6A-B558A3E13945}"/>
              </a:ext>
            </a:extLst>
          </p:cNvPr>
          <p:cNvSpPr>
            <a:spLocks/>
          </p:cNvSpPr>
          <p:nvPr/>
        </p:nvSpPr>
        <p:spPr>
          <a:xfrm>
            <a:off x="8675483" y="2642342"/>
            <a:ext cx="1812383" cy="453474"/>
          </a:xfrm>
          <a:custGeom>
            <a:avLst/>
            <a:gdLst/>
            <a:ahLst/>
            <a:cxnLst/>
            <a:rect l="l" t="t" r="r" b="b"/>
            <a:pathLst>
              <a:path w="649517" h="172040">
                <a:moveTo>
                  <a:pt x="42717" y="0"/>
                </a:moveTo>
                <a:lnTo>
                  <a:pt x="606800" y="0"/>
                </a:lnTo>
                <a:cubicBezTo>
                  <a:pt x="618129" y="0"/>
                  <a:pt x="628995" y="4501"/>
                  <a:pt x="637006" y="12511"/>
                </a:cubicBezTo>
                <a:cubicBezTo>
                  <a:pt x="645016" y="20522"/>
                  <a:pt x="649517" y="31388"/>
                  <a:pt x="649517" y="42717"/>
                </a:cubicBezTo>
                <a:lnTo>
                  <a:pt x="649517" y="129323"/>
                </a:lnTo>
                <a:cubicBezTo>
                  <a:pt x="649517" y="152915"/>
                  <a:pt x="630392" y="172040"/>
                  <a:pt x="606800" y="172040"/>
                </a:cubicBezTo>
                <a:lnTo>
                  <a:pt x="42717" y="172040"/>
                </a:lnTo>
                <a:cubicBezTo>
                  <a:pt x="31388" y="172040"/>
                  <a:pt x="20522" y="167539"/>
                  <a:pt x="12511" y="159528"/>
                </a:cubicBezTo>
                <a:cubicBezTo>
                  <a:pt x="4501" y="151517"/>
                  <a:pt x="0" y="140652"/>
                  <a:pt x="0" y="129323"/>
                </a:cubicBezTo>
                <a:lnTo>
                  <a:pt x="0" y="42717"/>
                </a:lnTo>
                <a:cubicBezTo>
                  <a:pt x="0" y="31388"/>
                  <a:pt x="4501" y="20522"/>
                  <a:pt x="12511" y="12511"/>
                </a:cubicBezTo>
                <a:cubicBezTo>
                  <a:pt x="20522" y="4501"/>
                  <a:pt x="31388" y="0"/>
                  <a:pt x="42717" y="0"/>
                </a:cubicBezTo>
                <a:close/>
              </a:path>
            </a:pathLst>
          </a:custGeom>
          <a:solidFill>
            <a:srgbClr val="FFE43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32">
            <a:hlinkClick r:id="rId14"/>
            <a:extLst>
              <a:ext uri="{FF2B5EF4-FFF2-40B4-BE49-F238E27FC236}">
                <a16:creationId xmlns:a16="http://schemas.microsoft.com/office/drawing/2014/main" id="{6A70A061-69B4-3950-65DB-79C3B8CE63ED}"/>
              </a:ext>
            </a:extLst>
          </p:cNvPr>
          <p:cNvSpPr txBox="1">
            <a:spLocks/>
          </p:cNvSpPr>
          <p:nvPr/>
        </p:nvSpPr>
        <p:spPr>
          <a:xfrm>
            <a:off x="8681071" y="2652865"/>
            <a:ext cx="1812383" cy="453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37"/>
              </a:lnSpc>
            </a:pPr>
            <a:r>
              <a:rPr lang="en-US" sz="1397" spc="181" dirty="0">
                <a:latin typeface="Roboto 3"/>
                <a:ea typeface="Roboto 3"/>
                <a:cs typeface="Roboto 3"/>
                <a:sym typeface="Roboto 3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NOW</a:t>
            </a:r>
            <a:endParaRPr lang="en-US" sz="1397" spc="181" dirty="0">
              <a:latin typeface="Roboto 3"/>
              <a:ea typeface="Roboto 3"/>
              <a:cs typeface="Roboto 3"/>
              <a:sym typeface="Roboto 3"/>
            </a:endParaRPr>
          </a:p>
        </p:txBody>
      </p:sp>
    </p:spTree>
    <p:extLst>
      <p:ext uri="{BB962C8B-B14F-4D97-AF65-F5344CB8AC3E}">
        <p14:creationId xmlns:p14="http://schemas.microsoft.com/office/powerpoint/2010/main" val="196479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BAEBF3122634696C90D651386C41C" ma:contentTypeVersion="36" ma:contentTypeDescription="Create a new document." ma:contentTypeScope="" ma:versionID="839ffc3506bda8a5fea492bab1756015">
  <xsd:schema xmlns:xsd="http://www.w3.org/2001/XMLSchema" xmlns:xs="http://www.w3.org/2001/XMLSchema" xmlns:p="http://schemas.microsoft.com/office/2006/metadata/properties" xmlns:ns1="http://schemas.microsoft.com/sharepoint/v3" xmlns:ns2="8ff59491-a96d-4c77-a500-2ac4090128ce" xmlns:ns3="2b7191c6-ad6c-4044-8605-0b8167821312" targetNamespace="http://schemas.microsoft.com/office/2006/metadata/properties" ma:root="true" ma:fieldsID="a9c3452b35feb2bbaf7acb335b236cce" ns1:_="" ns2:_="" ns3:_="">
    <xsd:import namespace="http://schemas.microsoft.com/sharepoint/v3"/>
    <xsd:import namespace="8ff59491-a96d-4c77-a500-2ac4090128ce"/>
    <xsd:import namespace="2b7191c6-ad6c-4044-8605-0b8167821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If_x0020_no_x0020_why_x0020_" minOccurs="0"/>
                <xsd:element ref="ns2:Coaches_x0020_" minOccurs="0"/>
                <xsd:element ref="ns2:Tutors_x0020_" minOccurs="0"/>
                <xsd:element ref="ns2:Ops_x0020_Team" minOccurs="0"/>
                <xsd:element ref="ns2:Is_x0020_the_x0020_learner_x0020_in_x0020_receipt_x0020_of_x0020_exam_x0020_adjustments_x003f_" minOccurs="0"/>
                <xsd:element ref="ns2:Date_x0020_of_x0020_completion_x0020_" minOccurs="0"/>
                <xsd:element ref="ns2:Completion_x0020_Notes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59491-a96d-4c77-a500-2ac409012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cc0553a-7214-4bba-b2f7-1b6829db84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hidden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f_x0020_no_x0020_why_x0020_" ma:index="27" nillable="true" ma:displayName="If no why " ma:hidden="true" ma:internalName="If_x0020_no_x0020_why_x0020_" ma:readOnly="false">
      <xsd:simpleType>
        <xsd:restriction base="dms:Text">
          <xsd:maxLength value="255"/>
        </xsd:restriction>
      </xsd:simpleType>
    </xsd:element>
    <xsd:element name="Coaches_x0020_" ma:index="28" nillable="true" ma:displayName="Coaches " ma:internalName="Coaches_x0020_">
      <xsd:simpleType>
        <xsd:restriction base="dms:Text"/>
      </xsd:simpleType>
    </xsd:element>
    <xsd:element name="Tutors_x0020_" ma:index="29" nillable="true" ma:displayName="Tutors " ma:internalName="Tutors_x0020_">
      <xsd:simpleType>
        <xsd:restriction base="dms:Text"/>
      </xsd:simpleType>
    </xsd:element>
    <xsd:element name="Ops_x0020_Team" ma:index="30" nillable="true" ma:displayName="Ops Team" ma:internalName="Ops_x0020_Team">
      <xsd:simpleType>
        <xsd:restriction base="dms:Text"/>
      </xsd:simpleType>
    </xsd:element>
    <xsd:element name="Is_x0020_the_x0020_learner_x0020_in_x0020_receipt_x0020_of_x0020_exam_x0020_adjustments_x003f_" ma:index="31" nillable="true" ma:displayName="Is the learner in receipt of exam adjustments?" ma:internalName="Is_x0020_the_x0020_learner_x0020_in_x0020_receipt_x0020_of_x0020_exam_x0020_adjustments_x003f_">
      <xsd:simpleType>
        <xsd:restriction base="dms:Choice">
          <xsd:enumeration value="Yes"/>
          <xsd:enumeration value="No"/>
        </xsd:restriction>
      </xsd:simpleType>
    </xsd:element>
    <xsd:element name="Date_x0020_of_x0020_completion_x0020_" ma:index="32" nillable="true" ma:displayName="Date of completion" ma:format="DateOnly" ma:internalName="Date_x0020_of_x0020_completion_x0020_">
      <xsd:simpleType>
        <xsd:restriction base="dms:DateTime"/>
      </xsd:simpleType>
    </xsd:element>
    <xsd:element name="Completion_x0020_Notes_x0020_" ma:index="33" nillable="true" ma:displayName="Completion Notes " ma:internalName="Completion_x0020_Notes_x0020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191c6-ad6c-4044-8605-0b81678213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020c3e2-0eef-49b9-a8b7-2ebbce802dfc}" ma:internalName="TaxCatchAll" ma:readOnly="false" ma:showField="CatchAllData" ma:web="2b7191c6-ad6c-4044-8605-0b8167821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tors_x0020_ xmlns="8ff59491-a96d-4c77-a500-2ac4090128ce" xsi:nil="true"/>
    <_ip_UnifiedCompliancePolicyUIAction xmlns="http://schemas.microsoft.com/sharepoint/v3" xsi:nil="true"/>
    <Ops_x0020_Team xmlns="8ff59491-a96d-4c77-a500-2ac4090128ce" xsi:nil="true"/>
    <Completion_x0020_Notes_x0020_ xmlns="8ff59491-a96d-4c77-a500-2ac4090128ce" xsi:nil="true"/>
    <lcf76f155ced4ddcb4097134ff3c332f xmlns="8ff59491-a96d-4c77-a500-2ac4090128ce">
      <Terms xmlns="http://schemas.microsoft.com/office/infopath/2007/PartnerControls"/>
    </lcf76f155ced4ddcb4097134ff3c332f>
    <_ip_UnifiedCompliancePolicyProperties xmlns="http://schemas.microsoft.com/sharepoint/v3" xsi:nil="true"/>
    <If_x0020_no_x0020_why_x0020_ xmlns="8ff59491-a96d-4c77-a500-2ac4090128ce" xsi:nil="true"/>
    <Date_x0020_of_x0020_completion_x0020_ xmlns="8ff59491-a96d-4c77-a500-2ac4090128ce" xsi:nil="true"/>
    <Coaches_x0020_ xmlns="8ff59491-a96d-4c77-a500-2ac4090128ce" xsi:nil="true"/>
    <Is_x0020_the_x0020_learner_x0020_in_x0020_receipt_x0020_of_x0020_exam_x0020_adjustments_x003f_ xmlns="8ff59491-a96d-4c77-a500-2ac4090128ce" xsi:nil="true"/>
    <TaxCatchAll xmlns="2b7191c6-ad6c-4044-8605-0b8167821312" xsi:nil="true"/>
  </documentManagement>
</p:properties>
</file>

<file path=customXml/itemProps1.xml><?xml version="1.0" encoding="utf-8"?>
<ds:datastoreItem xmlns:ds="http://schemas.openxmlformats.org/officeDocument/2006/customXml" ds:itemID="{51235320-709A-4932-8508-E162D8B70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f59491-a96d-4c77-a500-2ac4090128ce"/>
    <ds:schemaRef ds:uri="2b7191c6-ad6c-4044-8605-0b8167821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797784-701B-4014-93B0-B80D571A1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97FA4-4D90-4CB6-A7BB-2172BDC0185A}">
  <ds:schemaRefs>
    <ds:schemaRef ds:uri="http://schemas.microsoft.com/office/2006/metadata/properties"/>
    <ds:schemaRef ds:uri="http://schemas.microsoft.com/office/infopath/2007/PartnerControls"/>
    <ds:schemaRef ds:uri="8ff59491-a96d-4c77-a500-2ac4090128ce"/>
    <ds:schemaRef ds:uri="http://schemas.microsoft.com/sharepoint/v3"/>
    <ds:schemaRef ds:uri="2b7191c6-ad6c-4044-8605-0b81678213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Custom</PresentationFormat>
  <Paragraphs>184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Roboto 3</vt:lpstr>
      <vt:lpstr>Roboto 1</vt:lpstr>
      <vt:lpstr>Calibri</vt:lpstr>
      <vt:lpstr>Roboto</vt:lpstr>
      <vt:lpstr>Roboto 4</vt:lpstr>
      <vt:lpstr>Arial</vt:lpstr>
      <vt:lpstr>Roboto 2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1</dc:title>
  <dc:creator>Megan</dc:creator>
  <cp:lastModifiedBy>Cameron Sinclair</cp:lastModifiedBy>
  <cp:revision>13</cp:revision>
  <cp:lastPrinted>2026-03-11T15:50:18Z</cp:lastPrinted>
  <dcterms:created xsi:type="dcterms:W3CDTF">2006-08-16T00:00:00Z</dcterms:created>
  <dcterms:modified xsi:type="dcterms:W3CDTF">2026-04-23T14:05:58Z</dcterms:modified>
  <dc:identifier>DAGqI7aAMOE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0x010100595BAEBF3122634696C90D651386C41C</vt:lpwstr>
  </property>
  <property fmtid="{D5CDD505-2E9C-101B-9397-08002B2CF9AE}" pid="3" name="MediaServiceImageTags">
    <vt:lpwstr/>
  </property>
</Properties>
</file>