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735" r:id="rId5"/>
  </p:sldMasterIdLst>
  <p:notesMasterIdLst>
    <p:notesMasterId r:id="rId12"/>
  </p:notesMasterIdLst>
  <p:handoutMasterIdLst>
    <p:handoutMasterId r:id="rId13"/>
  </p:handoutMasterIdLst>
  <p:sldIdLst>
    <p:sldId id="261" r:id="rId6"/>
    <p:sldId id="2146847691" r:id="rId7"/>
    <p:sldId id="2146847677" r:id="rId8"/>
    <p:sldId id="2146847680" r:id="rId9"/>
    <p:sldId id="2146847676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BEB"/>
    <a:srgbClr val="C9B7D6"/>
    <a:srgbClr val="AD93C2"/>
    <a:srgbClr val="926FAD"/>
    <a:srgbClr val="774B99"/>
    <a:srgbClr val="F9E5EF"/>
    <a:srgbClr val="F2CBDF"/>
    <a:srgbClr val="ECB0D0"/>
    <a:srgbClr val="E596C0"/>
    <a:srgbClr val="DF7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BE4F6-D782-45DD-963B-2B0E2DB89482}" v="28" dt="2026-01-13T12:05:35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5" autoAdjust="0"/>
  </p:normalViewPr>
  <p:slideViewPr>
    <p:cSldViewPr snapToGrid="0">
      <p:cViewPr varScale="1">
        <p:scale>
          <a:sx n="56" d="100"/>
          <a:sy n="56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3E714-247F-4B79-A0B9-303105DF2E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855A6-5379-4AD6-9C1E-E0F0577C8A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5B18-3758-4A08-B1E0-2BDF597F68EE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79C85-598E-4B50-81DC-D43D46BF6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F637-D9A5-4ED0-9536-F45530279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8E74-36A6-4661-B74F-0174A9FA4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1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635F-D528-4DFF-AB18-FE631C4F77A0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4835-F7F3-43EF-AF88-7BF1A5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7005-BAD2-2B9C-2E4A-F1861E78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DE871-D0C7-5F47-B8FD-B3D84B0C8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89C03-6F36-642E-C618-1F43D926A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382EF-22A0-94A9-03C9-6B7568590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0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education, health and care (EHC) plan is for children and young people aged up to 25 who need more support than is available through special educational needs support.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EHC plans identify educational, health and social needs and set out the additional support to meet those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6A8D118D-2BCC-4257-AFED-B794C7C52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66" y="2324658"/>
            <a:ext cx="5472061" cy="7907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166" y="6253382"/>
            <a:ext cx="2422247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166" y="3124193"/>
            <a:ext cx="5472061" cy="790776"/>
          </a:xfrm>
        </p:spPr>
        <p:txBody>
          <a:bodyPr lIns="0" tIns="0" r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E4F6-1D94-4B75-B104-762E7FB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939" y="2836677"/>
            <a:ext cx="5619583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7537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13415-7349-4248-AADB-203192A029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400" y="1418399"/>
            <a:ext cx="7986713" cy="4566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46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5D63C-17A1-41CC-A450-F6FEDFD2D0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4688" y="1418399"/>
            <a:ext cx="3818762" cy="4566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0400" y="1418400"/>
            <a:ext cx="3838558" cy="4566475"/>
          </a:xfrm>
        </p:spPr>
        <p:txBody>
          <a:bodyPr wrap="square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525" y="541508"/>
            <a:ext cx="7997763" cy="512514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A7F72-8DE6-4372-8955-6E4E929B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340081" y="6348399"/>
            <a:ext cx="7615675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C95F3F-D857-4030-AEB6-4FEE5D0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5" y="1002632"/>
            <a:ext cx="4901278" cy="4702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9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5775074"/>
            <a:ext cx="223043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79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50" y="1754910"/>
            <a:ext cx="547206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3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651" y="6253382"/>
            <a:ext cx="2422247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  <a:lvl5pPr marL="558076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650" y="3191521"/>
            <a:ext cx="5472061" cy="857250"/>
          </a:xfrm>
        </p:spPr>
        <p:txBody>
          <a:bodyPr lIns="0" tIns="0" rIns="0" bIns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525" y="541508"/>
            <a:ext cx="7997763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567" y="1417531"/>
            <a:ext cx="7981721" cy="4567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42" y="6241534"/>
            <a:ext cx="7615675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262" y="6241534"/>
            <a:ext cx="563026" cy="181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en-US" sz="120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74D8B4B-93CA-40C4-A67B-39E5EDB6BC1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9" r:id="rId2"/>
    <p:sldLayoutId id="2147483733" r:id="rId3"/>
    <p:sldLayoutId id="2147483686" r:id="rId4"/>
    <p:sldLayoutId id="2147483722" r:id="rId5"/>
    <p:sldLayoutId id="2147483717" r:id="rId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51" y="501048"/>
            <a:ext cx="8217465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92" y="1368979"/>
            <a:ext cx="8217465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5793" y="6201809"/>
            <a:ext cx="76156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88" b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0232" y="6201809"/>
            <a:ext cx="56302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788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0A548B"/>
        </a:buClr>
        <a:buSzPct val="100000"/>
        <a:buFont typeface="Corbel" pitchFamily="34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0A548B"/>
        </a:buClr>
        <a:buSzPct val="100000"/>
        <a:buFont typeface="Corbel" pitchFamily="34" charset="0"/>
        <a:buNone/>
        <a:defRPr sz="135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000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2"/>
        </a:buClr>
        <a:buSzPct val="100000"/>
        <a:buFont typeface="Corbel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3992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Corbel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5988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Corbel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99978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68723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37469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06215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russell@education.gov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city-century-careers_skillsawards2025-nclm-solicitorapprenticeships-activity-7399727270111633408-qfJ7?utm_source=share&amp;utm_medium=member_desktop&amp;rcm=ACoAAAFKD68BrfYtA-XbwEPodtdMknzTXUQaQ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renticeships.gov.uk/apprentices/apprenticeship-networks" TargetMode="External"/><Relationship Id="rId3" Type="http://schemas.openxmlformats.org/officeDocument/2006/relationships/hyperlink" Target="https://www.apprenticeships.gov.uk/employers/explore-funding-options" TargetMode="External"/><Relationship Id="rId7" Type="http://schemas.openxmlformats.org/officeDocument/2006/relationships/hyperlink" Target="https://www.apprenticeships.gov.uk/apprentices/support-care-experienced-apprentices" TargetMode="External"/><Relationship Id="rId2" Type="http://schemas.openxmlformats.org/officeDocument/2006/relationships/hyperlink" Target="https://www.amazingapprenticeships.com/resources/top-tips-recruiting-and-supporting-care-experienced-apprentic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posts/city-century-careers_skillsawards2025-nclm-solicitorapprenticeships-activity-7399727270111633408-qfJ7?utm_source=share&amp;utm_medium=member_desktop&amp;rcm=ACoAAAFKD68BrfYtA-XbwEPodtdMknzTXUQaQ38" TargetMode="External"/><Relationship Id="rId11" Type="http://schemas.openxmlformats.org/officeDocument/2006/relationships/hyperlink" Target="https://www.gov.uk/children-with-special-educational-needs" TargetMode="External"/><Relationship Id="rId5" Type="http://schemas.openxmlformats.org/officeDocument/2006/relationships/hyperlink" Target="https://www.amazingapprenticeships.com/moving-on-up/" TargetMode="External"/><Relationship Id="rId10" Type="http://schemas.openxmlformats.org/officeDocument/2006/relationships/hyperlink" Target="https://www.gov.uk/government/publications/apprenticeships-bursary-for-care-leavers/apprenticeships-care-leavers-bursary-policy-summary" TargetMode="External"/><Relationship Id="rId4" Type="http://schemas.openxmlformats.org/officeDocument/2006/relationships/hyperlink" Target="https://mycovenant.org.uk/support-the-covenant/companies-charities/" TargetMode="External"/><Relationship Id="rId9" Type="http://schemas.openxmlformats.org/officeDocument/2006/relationships/hyperlink" Target="https://www.support-for-care-leavers.education.gov.uk/en/hom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CF40-0DA2-4B95-9327-247FB8D5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51" y="3300536"/>
            <a:ext cx="7700519" cy="28081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Care Leavers and Apprenticeships</a:t>
            </a: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First Intuition, January 2026</a:t>
            </a:r>
            <a:br>
              <a:rPr lang="en-GB" sz="32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20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20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GB" sz="20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2000" kern="1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Who is a care leaver?</a:t>
            </a:r>
            <a:b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2. Funding to support young talent</a:t>
            </a:r>
            <a:b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3. What can you do?</a:t>
            </a:r>
            <a:b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kern="100" dirty="0">
                <a:solidFill>
                  <a:schemeClr val="accent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4. Links </a:t>
            </a:r>
            <a:br>
              <a:rPr lang="en-GB" sz="2800" kern="100" dirty="0">
                <a:solidFill>
                  <a:schemeClr val="accent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700" dirty="0">
                <a:latin typeface="Trebuchet MS" panose="020B0603020202020204" pitchFamily="34" charset="0"/>
              </a:rPr>
            </a:br>
            <a:br>
              <a:rPr lang="en-GB" sz="2700" dirty="0">
                <a:latin typeface="Trebuchet MS" panose="020B0603020202020204" pitchFamily="34" charset="0"/>
              </a:rPr>
            </a:br>
            <a:endParaRPr lang="en-GB" sz="1400" dirty="0">
              <a:latin typeface="Trebuchet MS" panose="020B0603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2A32B-4C03-34BA-C33B-97ECAEF27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2026</a:t>
            </a:r>
          </a:p>
          <a:p>
            <a:r>
              <a:rPr lang="en-GB" dirty="0">
                <a:hlinkClick r:id="rId2"/>
              </a:rPr>
              <a:t>Paul.russell@education.gov.uk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42E0-FC35-F3FD-9758-379891320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C28B-EADB-E61A-712D-E31EE166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00" y="1418400"/>
            <a:ext cx="7981888" cy="4566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Someone who has been in local authority care</a:t>
            </a:r>
          </a:p>
          <a:p>
            <a:pPr lvl="0">
              <a:lnSpc>
                <a:spcPct val="110000"/>
              </a:lnSpc>
              <a:buSzPts val="1000"/>
              <a:tabLst>
                <a:tab pos="457200" algn="l"/>
              </a:tabLst>
            </a:pPr>
            <a:endParaRPr lang="en-GB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10000"/>
              </a:lnSpc>
              <a:buSzPts val="1000"/>
              <a:tabLst>
                <a:tab pos="457200" algn="l"/>
              </a:tabLst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‘Care leaver’ is a legal</a:t>
            </a: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definition:</a:t>
            </a:r>
          </a:p>
          <a:p>
            <a:pPr marL="285750" lvl="0" indent="-285750">
              <a:lnSpc>
                <a:spcPct val="11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13 weeks in care, including time after 16</a:t>
            </a:r>
            <a:r>
              <a:rPr lang="en-GB" sz="1800" baseline="30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b</a:t>
            </a: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irthday, includes those still in care</a:t>
            </a:r>
          </a:p>
          <a:p>
            <a:pPr marL="285750" indent="-285750">
              <a:lnSpc>
                <a:spcPct val="11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Aged under 25, around 10,000 per year-group in England </a:t>
            </a:r>
          </a:p>
          <a:p>
            <a:pPr marL="285750" lvl="0" indent="-285750">
              <a:lnSpc>
                <a:spcPct val="11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Supported by Local Authority leaving care teams</a:t>
            </a:r>
          </a:p>
          <a:p>
            <a:pPr marL="285750" lvl="0" indent="-285750">
              <a:lnSpc>
                <a:spcPct val="11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Entitled to £3,000 apprenticeships bursary</a:t>
            </a:r>
          </a:p>
          <a:p>
            <a:pPr marL="285750" lvl="0" indent="-285750">
              <a:lnSpc>
                <a:spcPct val="11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Also ‘care experienced’</a:t>
            </a:r>
          </a:p>
          <a:p>
            <a:pPr marL="285750" lvl="0" indent="-285750">
              <a:lnSpc>
                <a:spcPct val="110000"/>
              </a:lnSpc>
              <a:buSzPts val="1000"/>
              <a:buFontTx/>
              <a:buChar char="-"/>
              <a:tabLst>
                <a:tab pos="457200" algn="l"/>
              </a:tabLst>
            </a:pPr>
            <a:endParaRPr lang="en-GB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lvl="0" indent="-285750">
              <a:lnSpc>
                <a:spcPct val="11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3 x more likely to be out of education, training or employment at age 19-21 than their peers.</a:t>
            </a:r>
          </a:p>
          <a:p>
            <a:pPr marL="285750" lvl="0" indent="-285750">
              <a:lnSpc>
                <a:spcPct val="11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Low attainment because of disrupted childhoods </a:t>
            </a:r>
            <a:r>
              <a:rPr lang="en-GB" sz="18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can mask the talent and drive they can bring to business: </a:t>
            </a:r>
            <a:r>
              <a:rPr lang="en-GB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Bethany Taylor, qualified solicitor at 24</a:t>
            </a:r>
            <a:endParaRPr lang="en-GB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7F941-BB6B-4379-2F66-F62E71B8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a care leaver?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4FF9A-B06D-F58B-8BDF-BCF347474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12E8B-4DAC-4E04-9A1A-8FCF48BE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Funding to support young talent in apprenticeships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F5133-6976-4FEE-A07A-4BCC8EC4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9" y="1104900"/>
            <a:ext cx="8439301" cy="4879975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Employers and training providers each receive £1,000: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provider transfers employer instalments to the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Paid for all apprentices aged under 19 and care leavers and people with an education, health and care plan (EHCP) aged under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60% of employers who have apprentices unaware of this funding (2023)</a:t>
            </a:r>
          </a:p>
          <a:p>
            <a:r>
              <a:rPr lang="en-GB" b="1" dirty="0">
                <a:solidFill>
                  <a:srgbClr val="FF0000"/>
                </a:solidFill>
              </a:rPr>
              <a:t>Apprentices who are care leavers receive £3,000 Bursary:</a:t>
            </a:r>
          </a:p>
          <a:p>
            <a:pPr marL="285750" lvl="3" indent="-285750">
              <a:buClr>
                <a:srgbClr val="0A548B"/>
              </a:buClr>
              <a:buFont typeface="Arial" panose="020B0604020202020204" pitchFamily="34" charset="0"/>
              <a:buChar char="•"/>
            </a:pPr>
            <a:r>
              <a:rPr lang="en-GB" dirty="0"/>
              <a:t>Training provider transfers instalments to apprentice</a:t>
            </a:r>
          </a:p>
          <a:p>
            <a:pPr marL="285750" lvl="3" indent="-285750">
              <a:buClr>
                <a:srgbClr val="0A548B"/>
              </a:buClr>
              <a:buFont typeface="Arial" panose="020B0604020202020204" pitchFamily="34" charset="0"/>
              <a:buChar char="•"/>
            </a:pPr>
            <a:r>
              <a:rPr lang="en-GB" dirty="0"/>
              <a:t>Tax-free and not treated as income for Universal Credit claims</a:t>
            </a:r>
          </a:p>
          <a:p>
            <a:pPr marL="285750" lvl="3" indent="-285750">
              <a:buClr>
                <a:srgbClr val="0A548B"/>
              </a:buClr>
              <a:buFont typeface="Arial" panose="020B0604020202020204" pitchFamily="34" charset="0"/>
              <a:buChar char="•"/>
            </a:pPr>
            <a:r>
              <a:rPr lang="en-GB" dirty="0"/>
              <a:t>Low awareness: 1,220 care leaver apprentices; 550 bursaries paid (2024/25)</a:t>
            </a:r>
          </a:p>
          <a:p>
            <a:r>
              <a:rPr lang="en-GB" b="1" dirty="0">
                <a:solidFill>
                  <a:srgbClr val="FF0000"/>
                </a:solidFill>
              </a:rPr>
              <a:t>Employer savings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Non-Levy payers have training co-investment waived for apprentices aged under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Employer NICs waiver for all apprentices under 25 – other employees aged under 21</a:t>
            </a:r>
          </a:p>
          <a:p>
            <a:r>
              <a:rPr lang="en-GB" sz="1500" b="1" dirty="0">
                <a:solidFill>
                  <a:srgbClr val="FF0000"/>
                </a:solidFill>
              </a:rPr>
              <a:t>Level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Funded up to age 25 for care leavers and people who have an EHCP, up to age 22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There are around 30,000 care leavers aged 22-24 in England.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3519-8DE6-41D3-94EB-6FAAE24D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6BABF-F8E9-86FD-CA10-7F7D5A00C3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1041" y="666751"/>
            <a:ext cx="4974627" cy="575627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Read this: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Recruit and support care leavers – access a wider pool of talent. Consider:</a:t>
            </a:r>
          </a:p>
          <a:p>
            <a:pPr marL="717739" lvl="3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Guaranteed interviews</a:t>
            </a:r>
          </a:p>
          <a:p>
            <a:pPr marL="717739" lvl="3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Welcoming applications from all backgrounds, including care leavers</a:t>
            </a:r>
          </a:p>
          <a:p>
            <a:pPr marL="717739" lvl="3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Advertising vacancies via organisations that support care leavers, such as the Care Leaver Covenant site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Be a champion – in your company, sector, network: make sure your business knows about supporting care leavers; tell other businesses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Ensure your training provider is telling apprentices about the bursary and inviting them to claim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Inform your current apprentices about the bursary and direct them to more information – sensitively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Use additional funding to support your apprentices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Find out more, and support. Join:</a:t>
            </a:r>
          </a:p>
          <a:p>
            <a:pPr marL="717739" lvl="3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Moving on Up Network - for care leavers / apprenticeships</a:t>
            </a:r>
          </a:p>
          <a:p>
            <a:pPr marL="717739" lvl="3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/>
              <a:t>Care Leaver Covenant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8B694-717D-1AAC-5B4B-C718C1D2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5" y="209169"/>
            <a:ext cx="7997763" cy="512514"/>
          </a:xfrm>
        </p:spPr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B9E2-9AFD-331C-E902-595054267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A person giving a thumbs up&#10;&#10;AI-generated content may be incorrect.">
            <a:extLst>
              <a:ext uri="{FF2B5EF4-FFF2-40B4-BE49-F238E27FC236}">
                <a16:creationId xmlns:a16="http://schemas.microsoft.com/office/drawing/2014/main" id="{776EF59A-FD51-D3C2-7786-23681085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0" y="178754"/>
            <a:ext cx="3016619" cy="427894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2C3BBEF-A7FE-1D7C-FE8B-D1946330389A}"/>
              </a:ext>
            </a:extLst>
          </p:cNvPr>
          <p:cNvSpPr/>
          <p:nvPr/>
        </p:nvSpPr>
        <p:spPr>
          <a:xfrm>
            <a:off x="1733259" y="606088"/>
            <a:ext cx="3898900" cy="2920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qr code with black dots&#10;&#10;AI-generated content may be incorrect.">
            <a:extLst>
              <a:ext uri="{FF2B5EF4-FFF2-40B4-BE49-F238E27FC236}">
                <a16:creationId xmlns:a16="http://schemas.microsoft.com/office/drawing/2014/main" id="{2AE4C358-D938-A7D4-AC32-5A986177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23" y="4457700"/>
            <a:ext cx="2148071" cy="2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E00567-42BE-8A9B-8EF7-2AC5C6EF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87" y="241445"/>
            <a:ext cx="7997763" cy="512514"/>
          </a:xfrm>
        </p:spPr>
        <p:txBody>
          <a:bodyPr/>
          <a:lstStyle/>
          <a:p>
            <a:r>
              <a:rPr lang="en-GB" dirty="0"/>
              <a:t>Links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D73EF-4250-B0C9-67F7-0DF27D2BD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E897CA-0A80-509C-FBAF-34974E9A68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" y="812801"/>
            <a:ext cx="8388350" cy="5016499"/>
          </a:xfrm>
        </p:spPr>
        <p:txBody>
          <a:bodyPr/>
          <a:lstStyle/>
          <a:p>
            <a:r>
              <a:rPr lang="en-GB" sz="1400" b="1" dirty="0">
                <a:latin typeface="+mn-lt"/>
              </a:rPr>
              <a:t>For employers</a:t>
            </a:r>
          </a:p>
          <a:p>
            <a:r>
              <a:rPr lang="en-GB" sz="1400" dirty="0">
                <a:latin typeface="+mn-lt"/>
                <a:hlinkClick r:id="rId2"/>
              </a:rPr>
              <a:t>Top Tips: Recruiting and supporting care experienced apprentices - Amazing Apprenticeships</a:t>
            </a: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  <a:hlinkClick r:id="rId3"/>
              </a:rPr>
              <a:t>Explore funding options</a:t>
            </a:r>
            <a:r>
              <a:rPr lang="en-GB" sz="1400" dirty="0">
                <a:latin typeface="+mn-lt"/>
              </a:rPr>
              <a:t> – additional funding and savings for employers</a:t>
            </a:r>
          </a:p>
          <a:p>
            <a:r>
              <a:rPr lang="en-GB" sz="1400" dirty="0">
                <a:latin typeface="+mn-lt"/>
                <a:hlinkClick r:id="rId4"/>
              </a:rPr>
              <a:t>Care Leaver Covenant</a:t>
            </a:r>
            <a:r>
              <a:rPr lang="en-GB" sz="1400" dirty="0">
                <a:latin typeface="+mn-lt"/>
              </a:rPr>
              <a:t> – sign the employer charter, download the inclusive employment toolkit, advertise vacancies</a:t>
            </a:r>
          </a:p>
          <a:p>
            <a:r>
              <a:rPr lang="en-GB" sz="1400" dirty="0">
                <a:latin typeface="+mn-lt"/>
                <a:hlinkClick r:id="rId5"/>
              </a:rPr>
              <a:t>Moving On Up - Amazing Apprenticeships</a:t>
            </a:r>
            <a:r>
              <a:rPr lang="en-GB" sz="1400" dirty="0">
                <a:latin typeface="+mn-lt"/>
              </a:rPr>
              <a:t> – join the care leavers / apprenticeships network</a:t>
            </a:r>
          </a:p>
          <a:p>
            <a:r>
              <a:rPr lang="en-GB" sz="1400" dirty="0"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Bethany Taylor, qualified solicitor at 24</a:t>
            </a:r>
            <a:r>
              <a:rPr lang="en-GB" sz="1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– National Apprenticeships and Skills award winner, interview short video</a:t>
            </a:r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b="1" dirty="0">
                <a:latin typeface="+mn-lt"/>
              </a:rPr>
              <a:t>For your apprentices and other employees</a:t>
            </a:r>
          </a:p>
          <a:p>
            <a:r>
              <a:rPr lang="en-GB" sz="1400" dirty="0">
                <a:latin typeface="+mn-lt"/>
                <a:hlinkClick r:id="rId7"/>
              </a:rPr>
              <a:t>Support for care experienced apprentices</a:t>
            </a:r>
            <a:r>
              <a:rPr lang="en-GB" sz="1400" dirty="0">
                <a:latin typeface="+mn-lt"/>
              </a:rPr>
              <a:t> – government page for apprentices</a:t>
            </a:r>
          </a:p>
          <a:p>
            <a:r>
              <a:rPr lang="en-GB" sz="1400" dirty="0">
                <a:latin typeface="+mn-lt"/>
                <a:hlinkClick r:id="rId8"/>
              </a:rPr>
              <a:t>Connect and network with other apprentices</a:t>
            </a:r>
            <a:r>
              <a:rPr lang="en-GB" sz="1400" dirty="0">
                <a:latin typeface="+mn-lt"/>
              </a:rPr>
              <a:t> – government apprentice networks page</a:t>
            </a:r>
          </a:p>
          <a:p>
            <a:r>
              <a:rPr lang="en-GB" sz="1400" dirty="0">
                <a:latin typeface="+mn-lt"/>
                <a:hlinkClick r:id="rId9"/>
              </a:rPr>
              <a:t>Support for care leavers</a:t>
            </a:r>
            <a:r>
              <a:rPr lang="en-GB" sz="1400" dirty="0">
                <a:latin typeface="+mn-lt"/>
              </a:rPr>
              <a:t> – government site capturing general national support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b="1" dirty="0">
                <a:latin typeface="+mn-lt"/>
              </a:rPr>
              <a:t>Government guidance</a:t>
            </a:r>
          </a:p>
          <a:p>
            <a:r>
              <a:rPr lang="en-GB" sz="1400" dirty="0">
                <a:latin typeface="+mn-lt"/>
                <a:hlinkClick r:id="rId10"/>
              </a:rPr>
              <a:t>Apprenticeships care leavers’ bursary guidance - GOV.UK</a:t>
            </a: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  <a:hlinkClick r:id="rId11"/>
              </a:rPr>
              <a:t>Children with special educational needs and disabilities (SEND): Overview - GOV.UK</a:t>
            </a:r>
            <a:endParaRPr lang="en-GB" sz="1400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5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E5416-AD1A-46FD-ACCB-FB3BD27C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</a:rPr>
              <a:t>Department for Education</a:t>
            </a: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>© Crown </a:t>
            </a:r>
            <a:r>
              <a:rPr lang="en-GB" b="0">
                <a:solidFill>
                  <a:srgbClr val="000000"/>
                </a:solidFill>
              </a:rPr>
              <a:t>copyright</a:t>
            </a:r>
            <a:r>
              <a:rPr lang="en-US" b="0">
                <a:solidFill>
                  <a:srgbClr val="000000"/>
                </a:solidFill>
              </a:rPr>
              <a:t> 2021</a:t>
            </a:r>
            <a:br>
              <a:rPr lang="en-GB">
                <a:solidFill>
                  <a:srgbClr val="000000"/>
                </a:solidFill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311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269_DfE_Presentation_Ppt_PC_Standard_FINAL_040821.potx" id="{3DED29C4-3B9C-4EB2-86EC-DFCFE556EBD7}" vid="{C48AABDF-E673-45FF-9AED-BFDC9789113D}"/>
    </a:ext>
  </a:extLst>
</a:theme>
</file>

<file path=ppt/theme/theme2.xml><?xml version="1.0" encoding="utf-8"?>
<a:theme xmlns:a="http://schemas.openxmlformats.org/drawingml/2006/main" name="1_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8ADCD12-4F8E-4CE5-B55D-81D6872A08A5}" vid="{8493C963-7D8B-4757-93F7-150AD0495E4D}"/>
    </a:ext>
  </a:extLst>
</a:theme>
</file>

<file path=ppt/theme/theme3.xml><?xml version="1.0" encoding="utf-8"?>
<a:theme xmlns:a="http://schemas.openxmlformats.org/drawingml/2006/main" name="Office Theme">
  <a:themeElements>
    <a:clrScheme name="DFE 726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764"/>
      </a:accent1>
      <a:accent2>
        <a:srgbClr val="8DCF6A"/>
      </a:accent2>
      <a:accent3>
        <a:srgbClr val="05C2DF"/>
      </a:accent3>
      <a:accent4>
        <a:srgbClr val="8347AD"/>
      </a:accent4>
      <a:accent5>
        <a:srgbClr val="F478C4"/>
      </a:accent5>
      <a:accent6>
        <a:srgbClr val="FF5A5A"/>
      </a:accent6>
      <a:hlink>
        <a:srgbClr val="003764"/>
      </a:hlink>
      <a:folHlink>
        <a:srgbClr val="00BCDD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FE 726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764"/>
      </a:accent1>
      <a:accent2>
        <a:srgbClr val="8DCF6A"/>
      </a:accent2>
      <a:accent3>
        <a:srgbClr val="05C2DF"/>
      </a:accent3>
      <a:accent4>
        <a:srgbClr val="8347AD"/>
      </a:accent4>
      <a:accent5>
        <a:srgbClr val="F478C4"/>
      </a:accent5>
      <a:accent6>
        <a:srgbClr val="FF5A5A"/>
      </a:accent6>
      <a:hlink>
        <a:srgbClr val="003764"/>
      </a:hlink>
      <a:folHlink>
        <a:srgbClr val="00BCDD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288c20-20b2-41f1-8a9f-2a6884d93583" xsi:nil="true"/>
    <lcf76f155ced4ddcb4097134ff3c332f xmlns="57fbbf02-0c66-4181-88aa-e9e7cbe59922">
      <Terms xmlns="http://schemas.microsoft.com/office/infopath/2007/PartnerControls"/>
    </lcf76f155ced4ddcb4097134ff3c332f>
    <Question xmlns="57fbbf02-0c66-4181-88aa-e9e7cbe599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FFF42E7F485439F9505DFC66F4C7C" ma:contentTypeVersion="16" ma:contentTypeDescription="Create a new document." ma:contentTypeScope="" ma:versionID="03ac70883c379c3a1859de0433458b2b">
  <xsd:schema xmlns:xsd="http://www.w3.org/2001/XMLSchema" xmlns:xs="http://www.w3.org/2001/XMLSchema" xmlns:p="http://schemas.microsoft.com/office/2006/metadata/properties" xmlns:ns2="57fbbf02-0c66-4181-88aa-e9e7cbe59922" xmlns:ns3="4d288c20-20b2-41f1-8a9f-2a6884d93583" targetNamespace="http://schemas.microsoft.com/office/2006/metadata/properties" ma:root="true" ma:fieldsID="eaf4606f93a857e1d2f8be88cbdd0448" ns2:_="" ns3:_="">
    <xsd:import namespace="57fbbf02-0c66-4181-88aa-e9e7cbe59922"/>
    <xsd:import namespace="4d288c20-20b2-41f1-8a9f-2a6884d93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Ques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bbf02-0c66-4181-88aa-e9e7cbe59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Question" ma:index="22" nillable="true" ma:displayName="Question" ma:format="Dropdown" ma:internalName="Question">
      <xsd:simpleType>
        <xsd:restriction base="dms:Text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88c20-20b2-41f1-8a9f-2a6884d93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c0a018-228d-4c08-8bca-78b2d0678c47}" ma:internalName="TaxCatchAll" ma:showField="CatchAllData" ma:web="4d288c20-20b2-41f1-8a9f-2a6884d93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64540-2A8E-4B26-B593-4B973BB5832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4d288c20-20b2-41f1-8a9f-2a6884d93583"/>
    <ds:schemaRef ds:uri="http://schemas.microsoft.com/office/infopath/2007/PartnerControls"/>
    <ds:schemaRef ds:uri="57fbbf02-0c66-4181-88aa-e9e7cbe59922"/>
  </ds:schemaRefs>
</ds:datastoreItem>
</file>

<file path=customXml/itemProps2.xml><?xml version="1.0" encoding="utf-8"?>
<ds:datastoreItem xmlns:ds="http://schemas.openxmlformats.org/officeDocument/2006/customXml" ds:itemID="{F499ED08-1DE3-45B0-AFEF-0F8FA1065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D822D5-668C-4195-969B-09BBDF31A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bbf02-0c66-4181-88aa-e9e7cbe59922"/>
    <ds:schemaRef ds:uri="4d288c20-20b2-41f1-8a9f-2a6884d93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dfe-pp-template (3)</Template>
  <TotalTime>89</TotalTime>
  <Words>683</Words>
  <Application>Microsoft Office PowerPoint</Application>
  <PresentationFormat>On-screen Show (4:3)</PresentationFormat>
  <Paragraphs>69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Corbel</vt:lpstr>
      <vt:lpstr>Trebuchet MS</vt:lpstr>
      <vt:lpstr>Wingdings</vt:lpstr>
      <vt:lpstr>Basis</vt:lpstr>
      <vt:lpstr>1_Basis</vt:lpstr>
      <vt:lpstr>    Care Leavers and Apprenticeships First Intuition, January 2026    1. Who is a care leaver? 2. Funding to support young talent 3. What can you do? 4. Links    </vt:lpstr>
      <vt:lpstr>Who is a care leaver?</vt:lpstr>
      <vt:lpstr>Funding to support young talent in apprenticeships</vt:lpstr>
      <vt:lpstr>What can you do?</vt:lpstr>
      <vt:lpstr>Links</vt:lpstr>
      <vt:lpstr>Department for Education   © Crown copyright 2021 </vt:lpstr>
    </vt:vector>
  </TitlesOfParts>
  <Manager>DfE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Ambassador Network  12 September 2024  Paul Russell, Post-16 Disadvantage, Skills Group, Department for Education</dc:title>
  <dc:subject>[Subtitle]</dc:subject>
  <dc:creator>RUSSELL, Paul</dc:creator>
  <cp:keywords>[Add keywords]</cp:keywords>
  <cp:lastModifiedBy>Chloe Mattick</cp:lastModifiedBy>
  <cp:revision>3</cp:revision>
  <dcterms:created xsi:type="dcterms:W3CDTF">2024-07-15T11:39:13Z</dcterms:created>
  <dcterms:modified xsi:type="dcterms:W3CDTF">2026-01-22T13:02:14Z</dcterms:modified>
  <cp:category>DfE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0x010100513FFF42E7F485439F9505DFC66F4C7C</vt:lpwstr>
  </property>
  <property fmtid="{D5CDD505-2E9C-101B-9397-08002B2CF9AE}" pid="3" name="Site">
    <vt:lpwstr>22;#Communic​ati​ons|60b3cc5e-d979-4a7a-b73d-c058e341a548</vt:lpwstr>
  </property>
  <property fmtid="{D5CDD505-2E9C-101B-9397-08002B2CF9AE}" pid="4" name="MediaServiceImageTags">
    <vt:lpwstr/>
  </property>
</Properties>
</file>